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550" r:id="rId2"/>
    <p:sldId id="551" r:id="rId3"/>
    <p:sldId id="528" r:id="rId4"/>
    <p:sldId id="499" r:id="rId5"/>
    <p:sldId id="558" r:id="rId6"/>
    <p:sldId id="554" r:id="rId7"/>
    <p:sldId id="556" r:id="rId8"/>
    <p:sldId id="537" r:id="rId9"/>
    <p:sldId id="547" r:id="rId10"/>
    <p:sldId id="559" r:id="rId11"/>
    <p:sldId id="548" r:id="rId12"/>
    <p:sldId id="546" r:id="rId13"/>
    <p:sldId id="557" r:id="rId14"/>
    <p:sldId id="338" r:id="rId15"/>
    <p:sldId id="258" r:id="rId16"/>
    <p:sldId id="282" r:id="rId17"/>
    <p:sldId id="560" r:id="rId18"/>
    <p:sldId id="561" r:id="rId19"/>
    <p:sldId id="281" r:id="rId20"/>
    <p:sldId id="501" r:id="rId21"/>
    <p:sldId id="552" r:id="rId22"/>
    <p:sldId id="278" r:id="rId23"/>
    <p:sldId id="274" r:id="rId24"/>
    <p:sldId id="272" r:id="rId25"/>
    <p:sldId id="275" r:id="rId26"/>
    <p:sldId id="276" r:id="rId27"/>
    <p:sldId id="277" r:id="rId28"/>
    <p:sldId id="269" r:id="rId29"/>
    <p:sldId id="283" r:id="rId30"/>
    <p:sldId id="280" r:id="rId31"/>
    <p:sldId id="503" r:id="rId32"/>
    <p:sldId id="518" r:id="rId33"/>
    <p:sldId id="265" r:id="rId34"/>
    <p:sldId id="536" r:id="rId35"/>
    <p:sldId id="545" r:id="rId36"/>
    <p:sldId id="541" r:id="rId37"/>
    <p:sldId id="479" r:id="rId38"/>
    <p:sldId id="322" r:id="rId39"/>
    <p:sldId id="302" r:id="rId40"/>
    <p:sldId id="542" r:id="rId41"/>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mar" initials="g" lastIdx="0" clrIdx="0">
    <p:extLst>
      <p:ext uri="{19B8F6BF-5375-455C-9EA6-DF929625EA0E}">
        <p15:presenceInfo xmlns:p15="http://schemas.microsoft.com/office/powerpoint/2012/main" userId="gam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61D04F"/>
    <a:srgbClr val="2297E6"/>
    <a:srgbClr val="CC0099"/>
    <a:srgbClr val="D60093"/>
    <a:srgbClr val="0000FF"/>
    <a:srgbClr val="456A2C"/>
    <a:srgbClr val="D3A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57" autoAdjust="0"/>
    <p:restoredTop sz="76271" autoAdjust="0"/>
  </p:normalViewPr>
  <p:slideViewPr>
    <p:cSldViewPr snapToGrid="0">
      <p:cViewPr varScale="1">
        <p:scale>
          <a:sx n="84" d="100"/>
          <a:sy n="84" d="100"/>
        </p:scale>
        <p:origin x="1950" y="90"/>
      </p:cViewPr>
      <p:guideLst/>
    </p:cSldViewPr>
  </p:slideViewPr>
  <p:notesTextViewPr>
    <p:cViewPr>
      <p:scale>
        <a:sx n="72" d="100"/>
        <a:sy n="72" d="100"/>
      </p:scale>
      <p:origin x="0" y="-1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amar\Documents\UMP\wspolprace\prof.%20Ozegowska\BCM%201_4.2020\Results_5.5.2020\STAT_dane%20kliniczne_5.5.20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'tyciedz ciazy'!$B$3</c:f>
              <c:strCache>
                <c:ptCount val="1"/>
                <c:pt idx="0">
                  <c:v>T1D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'tyciedz ciazy'!$C$3:$G$3</c:f>
              <c:numCache>
                <c:formatCode>General</c:formatCode>
                <c:ptCount val="5"/>
                <c:pt idx="0">
                  <c:v>12</c:v>
                </c:pt>
                <c:pt idx="1">
                  <c:v>23</c:v>
                </c:pt>
                <c:pt idx="2">
                  <c:v>13</c:v>
                </c:pt>
                <c:pt idx="3">
                  <c:v>1</c:v>
                </c:pt>
                <c:pt idx="4">
                  <c:v>0</c:v>
                </c:pt>
              </c:numCache>
            </c:numRef>
          </c:val>
          <c:smooth val="0"/>
          <c:extLst>
            <c:ext xmlns:c16="http://schemas.microsoft.com/office/drawing/2014/chart" uri="{C3380CC4-5D6E-409C-BE32-E72D297353CC}">
              <c16:uniqueId val="{00000000-ADBF-4979-B13F-60057FC4EE25}"/>
            </c:ext>
          </c:extLst>
        </c:ser>
        <c:ser>
          <c:idx val="1"/>
          <c:order val="1"/>
          <c:tx>
            <c:strRef>
              <c:f>'tyciedz ciazy'!$B$4</c:f>
              <c:strCache>
                <c:ptCount val="1"/>
                <c:pt idx="0">
                  <c:v>Controls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'tyciedz ciazy'!$C$4:$G$4</c:f>
              <c:numCache>
                <c:formatCode>General</c:formatCode>
                <c:ptCount val="5"/>
                <c:pt idx="0">
                  <c:v>0</c:v>
                </c:pt>
                <c:pt idx="1">
                  <c:v>12</c:v>
                </c:pt>
                <c:pt idx="2">
                  <c:v>15</c:v>
                </c:pt>
                <c:pt idx="3">
                  <c:v>9</c:v>
                </c:pt>
                <c:pt idx="4">
                  <c:v>6</c:v>
                </c:pt>
              </c:numCache>
            </c:numRef>
          </c:val>
          <c:smooth val="0"/>
          <c:extLst>
            <c:ext xmlns:c16="http://schemas.microsoft.com/office/drawing/2014/chart" uri="{C3380CC4-5D6E-409C-BE32-E72D297353CC}">
              <c16:uniqueId val="{00000001-ADBF-4979-B13F-60057FC4EE25}"/>
            </c:ext>
          </c:extLst>
        </c:ser>
        <c:dLbls>
          <c:showLegendKey val="0"/>
          <c:showVal val="0"/>
          <c:showCatName val="0"/>
          <c:showSerName val="0"/>
          <c:showPercent val="0"/>
          <c:showBubbleSize val="0"/>
        </c:dLbls>
        <c:marker val="1"/>
        <c:smooth val="0"/>
        <c:axId val="637373728"/>
        <c:axId val="1205443952"/>
      </c:lineChart>
      <c:catAx>
        <c:axId val="6373737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l-PL"/>
                  <a:t>delivery_</a:t>
                </a:r>
                <a:r>
                  <a:rPr lang="en-US"/>
                  <a:t>preg</a:t>
                </a:r>
                <a:r>
                  <a:rPr lang="pl-PL"/>
                  <a:t>nancy week</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05443952"/>
        <c:crosses val="autoZero"/>
        <c:auto val="1"/>
        <c:lblAlgn val="ctr"/>
        <c:lblOffset val="100"/>
        <c:noMultiLvlLbl val="0"/>
      </c:catAx>
      <c:valAx>
        <c:axId val="12054439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l-PL"/>
                  <a:t>no.</a:t>
                </a:r>
                <a:r>
                  <a:rPr lang="pl-PL" baseline="0"/>
                  <a:t> of pregnant women</a:t>
                </a:r>
                <a:endParaRPr lang="pl-PL"/>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73737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80EC5-6484-449F-9D2A-5CE86B494181}" type="datetimeFigureOut">
              <a:rPr lang="pl-PL" smtClean="0"/>
              <a:t>11.01.2023</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FBE236-69B4-4908-996E-2DF7D0903066}" type="slidenum">
              <a:rPr lang="pl-PL" smtClean="0"/>
              <a:t>‹#›</a:t>
            </a:fld>
            <a:endParaRPr lang="pl-PL"/>
          </a:p>
        </p:txBody>
      </p:sp>
    </p:spTree>
    <p:extLst>
      <p:ext uri="{BB962C8B-B14F-4D97-AF65-F5344CB8AC3E}">
        <p14:creationId xmlns:p14="http://schemas.microsoft.com/office/powerpoint/2010/main" val="3050639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49580" algn="just">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T1D is a heterogeneous disorder with a multifactorial pathogenesis involving both genetic and environmental factors, including episodes of viral infections, particularly respiratory or enterovirus infections, immunizations, diet, higher socioeconomic status, obesity, vitamin D deficiency, perinatal factors such as maternal age, history of preeclampsia, and neonatal jaundice [ref]. Low birth weight decreases the risk of developing T1D, while high birth weight for gestational age and lower gestational age at birth may increase the risk for T1D [ref].</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49580" algn="just">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Currently, human microbiomes are extensively investigated as an undervalued factor influencing both disease and health, including the role of female reproductive track microbiota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Kaminska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Gajecka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Benef</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Microbes. 2017; Aagaard, Kjersti M.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EBioMedicine</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2020]. There is an urgent need to explain the role of disturbed microbiomes in etiology of various diseases, including T1D. Previously, it has been proposed that an aberrant gut microbiota, a permeable intestinal mucosal barrier, and an altered mucosal immune response collectively contribute to the development of T1D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Vaarala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et al., 2008). Also, the involvement of microbiome in the pathogenesis of anti-islet cell autoimmunity has been suggested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Endesfelder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et al, 2014]. We hypothesize that some vaginal bacteria that operate collectively in the vaginal microbiome are related to T1D. Since the vertical transmission of the microbiome from mother to fetus has been proved [Liu C-J et al. 2016], we assumed that comparing various microbiota characteristics from pregnant women with T1D and unaffected controls and their offspring we will identify bacteria specific for the mothers with T1D and will evaluate mother-to-newborn transition of these bacteria. As the data regarding vaginal microbiota of pregnant women and its composition seem to vary depending on the population and implemented methodology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Dobbler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et al, 2019;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Tajesvi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et al., 2019], we designed a study of pregnant women (and their offspring) residing in the same region of the country, of the same ethnic origin and giving birth in the same obstetrical hospital, and all experimental samples were subjected to the same sequencing experiment. To minimize the effect of insulin administration on microbiota composition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et al, 2018] in pregnant women with T1D, patients with satisfactory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glycaemic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control in second and third trimesters were investigated.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It has previously been reported that the neonates from Type1 diabetic mothers have altered microbiota at birth and in early childhood. However, distinguishing the relative impact of underlying maternal disease from confounding effects of glycemic control, medications, and mode of delivery is challenging. Neonatal microbiomes are primarily inoculated from their mothers, with secondary contributions from their surrounding environment, but the effect of T1D may influence maternal microbiome capacity to contribute to the inoculation and establishment of the neonatal microbiome. This study sought to investigate the impact of T1D on ability for maternal (sources) microbiomes to contribute to the inoculation and establishment of the neonatal (sinks) microbiomes, hypothesizing that when T1D glycemic index was properly controlled, the confounding effects of maternal disease would bear a greater influence on the maternal microbiomes ability to impact the offspring’s microbiome community assemblages when compared to the disease itself. To control for these and other covariates and co-morbidities common among women with T1D, we utilized maternal - neonatal dyad with T1D (n=92) paired with case controls (n=90), resulting in a total of 527 vaginal, rectum, and ear-skin swabs and stool samples.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DFBE236-69B4-4908-996E-2DF7D0903066}" type="slidenum">
              <a:rPr lang="pl-PL" smtClean="0"/>
              <a:t>2</a:t>
            </a:fld>
            <a:endParaRPr lang="pl-PL"/>
          </a:p>
        </p:txBody>
      </p:sp>
    </p:spTree>
    <p:extLst>
      <p:ext uri="{BB962C8B-B14F-4D97-AF65-F5344CB8AC3E}">
        <p14:creationId xmlns:p14="http://schemas.microsoft.com/office/powerpoint/2010/main" val="1072927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1" dirty="0"/>
              <a:t>Figure X.</a:t>
            </a:r>
            <a:r>
              <a:rPr lang="en-US" sz="1200" dirty="0"/>
              <a:t> </a:t>
            </a:r>
            <a:r>
              <a:rPr lang="en-US" sz="1200" b="1" dirty="0"/>
              <a:t>A</a:t>
            </a:r>
            <a:r>
              <a:rPr lang="en-US" sz="1200" b="1" dirty="0">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Control and </a:t>
            </a:r>
            <a:r>
              <a:rPr lang="en-US" sz="1200" b="1" dirty="0">
                <a:latin typeface="Calibri" panose="020F0502020204030204" pitchFamily="34" charset="0"/>
                <a:ea typeface="Calibri" panose="020F0502020204030204" pitchFamily="34" charset="0"/>
                <a:cs typeface="Times New Roman" panose="02020603050405020304" pitchFamily="18" charset="0"/>
              </a:rPr>
              <a:t>B) </a:t>
            </a:r>
            <a:r>
              <a:rPr lang="en-US" sz="1200" dirty="0">
                <a:latin typeface="Calibri" panose="020F0502020204030204" pitchFamily="34" charset="0"/>
                <a:ea typeface="Calibri" panose="020F0502020204030204" pitchFamily="34" charset="0"/>
                <a:cs typeface="Times New Roman" panose="02020603050405020304" pitchFamily="18" charset="0"/>
              </a:rPr>
              <a:t>Type one diabetes network of Sourcetracker2 derived maternal contributions (outside nodes) to neonatal microbiomes (inside nodes) by disease states and delivery modes Cesarean (left) and Vaginal (right). Results show statistically significant increases in maternal source Anus contributions to the ear microbiome when comparing vaginally delivered neonatal ear microbiomes from type 1 diabetic mothers to the control.</a:t>
            </a:r>
            <a:endParaRPr lang="en-US" sz="1200" b="1" dirty="0"/>
          </a:p>
          <a:p>
            <a:endParaRPr lang="en-US" dirty="0"/>
          </a:p>
          <a:p>
            <a:r>
              <a:rPr lang="en-US" sz="1800" dirty="0">
                <a:effectLst/>
                <a:latin typeface="Calibri" panose="020F0502020204030204" pitchFamily="34" charset="0"/>
                <a:ea typeface="Calibri" panose="020F0502020204030204" pitchFamily="34" charset="0"/>
              </a:rPr>
              <a:t>Overall, results revealed that there was not a significant impact on the maternal microbiome’s ability to influence the neonatal microbiome.  When stratified by source type and delivery method, we observed a significant effect of disease on maternal contribution from the maternal source microbiomes to the neonatal ear microbiome amongst vaginally delivery patients, but all other source contributions comparisons were deemed not significant, or a product of delivery method and not an effect of the impact of disease</a:t>
            </a:r>
          </a:p>
          <a:p>
            <a:endParaRPr lang="en-US" sz="1800" dirty="0">
              <a:effectLst/>
              <a:latin typeface="Calibri" panose="020F0502020204030204" pitchFamily="34" charset="0"/>
              <a:ea typeface="Calibri" panose="020F0502020204030204" pitchFamily="34" charset="0"/>
            </a:endParaRPr>
          </a:p>
          <a:p>
            <a:endParaRPr lang="en-US" sz="1800" dirty="0">
              <a:effectLst/>
              <a:latin typeface="Calibri" panose="020F0502020204030204" pitchFamily="34" charset="0"/>
              <a:ea typeface="Calibri" panose="020F0502020204030204" pitchFamily="34" charset="0"/>
            </a:endParaRPr>
          </a:p>
          <a:p>
            <a:pPr marL="0" marR="0" algn="just">
              <a:lnSpc>
                <a:spcPct val="200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Transmission of T1D specific bacteria from woman to neonate (Mother-to-neonate T1D specific bacteria transition)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49580" algn="just">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Analyzing the microbiota composition of maternal-neonatal dyads, 41 genera were identified as common to women and their neonates, presented as numbers of the dyads in the </a:t>
            </a:r>
            <a:r>
              <a:rPr lang="en-US" sz="1800" dirty="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Figure</a:t>
            </a:r>
            <a:r>
              <a:rPr lang="pl-PL"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49580" algn="just">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Seven of the differentially expressed genera associated with T1D found in the vaginal and rectum samples were also revealed to be specific for the ear-skin swabs or stool samples in the offspring of the women with T1D.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Fusicatenibacter</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Fusobacterium,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Megasphaera</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Collinsella</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Terrisporobacter</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and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Bacteroides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as well as</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Escherichia/Shigella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were indicated as differentially expressed genera in the neonatal stool samples and the ear-skin swabs of the neonates born to women with T1D, respectively.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Differences in microbiota composition between neonates born by Cesarean section and vaginally delivered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49580" algn="just">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influence of the delivery mode on neonatal microbiota composition was found in the neonates regardless of the mother’ disease status (P=0.0008; </a:t>
            </a:r>
            <a:r>
              <a:rPr lang="en-US" sz="1800" dirty="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Figure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4, </a:t>
            </a:r>
            <a:r>
              <a:rPr lang="en-US" sz="1800" dirty="0">
                <a:effectLst/>
                <a:highlight>
                  <a:srgbClr val="00FF00"/>
                </a:highlight>
                <a:latin typeface="Times New Roman" panose="02020603050405020304" pitchFamily="18" charset="0"/>
                <a:ea typeface="Calibri" panose="020F0502020204030204" pitchFamily="34" charset="0"/>
                <a:cs typeface="Times New Roman" panose="02020603050405020304" pitchFamily="18" charset="0"/>
              </a:rPr>
              <a:t>Table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4A).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49580" algn="just">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Microbiota composition could not be distinguished </a:t>
            </a:r>
            <a:r>
              <a:rPr lang="pl-PL"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among Cesarean and vaginally born offspring of the T1D mothers (P&gt;0.05; </a:t>
            </a:r>
            <a:r>
              <a:rPr lang="en-US" sz="1800" dirty="0">
                <a:effectLst/>
                <a:highlight>
                  <a:srgbClr val="00FF00"/>
                </a:highlight>
                <a:latin typeface="Times New Roman" panose="02020603050405020304" pitchFamily="18" charset="0"/>
                <a:ea typeface="Calibri" panose="020F0502020204030204" pitchFamily="34" charset="0"/>
                <a:cs typeface="Times New Roman" panose="02020603050405020304" pitchFamily="18" charset="0"/>
              </a:rPr>
              <a:t>Table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4A).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pl-PL"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7DFBE236-69B4-4908-996E-2DF7D0903066}" type="slidenum">
              <a:rPr lang="pl-PL" smtClean="0"/>
              <a:t>11</a:t>
            </a:fld>
            <a:endParaRPr lang="pl-PL"/>
          </a:p>
        </p:txBody>
      </p:sp>
    </p:spTree>
    <p:extLst>
      <p:ext uri="{BB962C8B-B14F-4D97-AF65-F5344CB8AC3E}">
        <p14:creationId xmlns:p14="http://schemas.microsoft.com/office/powerpoint/2010/main" val="105952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Calibri" panose="020F0502020204030204" pitchFamily="34" charset="0"/>
              </a:rPr>
              <a:t>Comparison of the amount of microbiome variation explained by environmental factors across neonatal and maternal sample types.  The goodness of fit statistic squared correlation coefficient (R</a:t>
            </a:r>
            <a:r>
              <a:rPr lang="en-US" sz="1200" baseline="30000" dirty="0">
                <a:effectLst/>
                <a:latin typeface="Calibri" panose="020F0502020204030204" pitchFamily="34" charset="0"/>
                <a:ea typeface="Calibri" panose="020F0502020204030204" pitchFamily="34" charset="0"/>
                <a:cs typeface="Calibri" panose="020F0502020204030204" pitchFamily="34" charset="0"/>
              </a:rPr>
              <a:t>2</a:t>
            </a:r>
            <a:r>
              <a:rPr lang="en-US" sz="1200" dirty="0">
                <a:effectLst/>
                <a:latin typeface="Calibri" panose="020F0502020204030204" pitchFamily="34" charset="0"/>
                <a:ea typeface="Calibri" panose="020F0502020204030204" pitchFamily="34" charset="0"/>
                <a:cs typeface="Calibri" panose="020F0502020204030204" pitchFamily="34" charset="0"/>
              </a:rPr>
              <a:t>) used in determining the percent microbiome variation explained by a feature is c</a:t>
            </a:r>
            <a:r>
              <a:rPr lang="en-US" sz="12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alculated via multiple regression of environmental vectors and factors as dependent variables </a:t>
            </a:r>
            <a:r>
              <a:rPr lang="en-US" sz="1200" dirty="0">
                <a:effectLst/>
                <a:latin typeface="Calibri" panose="020F0502020204030204" pitchFamily="34" charset="0"/>
                <a:ea typeface="Calibri" panose="020F0502020204030204" pitchFamily="34" charset="0"/>
                <a:cs typeface="Calibri" panose="020F0502020204030204" pitchFamily="34" charset="0"/>
              </a:rPr>
              <a:t>against variable stabilizing transformed (VST) Euclidean sample distances ordinations</a:t>
            </a:r>
            <a:r>
              <a:rPr lang="en-US" sz="12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axes as explanatory variables. Comparisons of significance of the correlation coefficients was tested via</a:t>
            </a:r>
            <a:r>
              <a:rPr lang="en-US" sz="1200" dirty="0">
                <a:effectLst/>
                <a:latin typeface="Calibri" panose="020F0502020204030204" pitchFamily="34" charset="0"/>
                <a:ea typeface="Calibri" panose="020F0502020204030204" pitchFamily="34" charset="0"/>
                <a:cs typeface="Calibri" panose="020F0502020204030204" pitchFamily="34" charset="0"/>
              </a:rPr>
              <a:t> Monte Carlo permutational testing (</a:t>
            </a:r>
            <a:r>
              <a:rPr lang="en-US" sz="1200" i="1" dirty="0">
                <a:effectLst/>
                <a:latin typeface="Calibri" panose="020F0502020204030204" pitchFamily="34" charset="0"/>
                <a:ea typeface="Calibri" panose="020F0502020204030204" pitchFamily="34" charset="0"/>
                <a:cs typeface="Calibri" panose="020F0502020204030204" pitchFamily="34" charset="0"/>
              </a:rPr>
              <a:t>n</a:t>
            </a:r>
            <a:r>
              <a:rPr lang="en-US" sz="1200" dirty="0">
                <a:effectLst/>
                <a:latin typeface="Calibri" panose="020F0502020204030204" pitchFamily="34" charset="0"/>
                <a:ea typeface="Calibri" panose="020F0502020204030204" pitchFamily="34" charset="0"/>
                <a:cs typeface="Calibri" panose="020F0502020204030204" pitchFamily="34" charset="0"/>
              </a:rPr>
              <a:t> = 999).</a:t>
            </a:r>
          </a:p>
          <a:p>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25" b="1" dirty="0">
                <a:latin typeface="Calibri" panose="020F0502020204030204" pitchFamily="34" charset="0"/>
                <a:ea typeface="Calibri" panose="020F0502020204030204" pitchFamily="34" charset="0"/>
                <a:cs typeface="Calibri" panose="020F0502020204030204" pitchFamily="34" charset="0"/>
              </a:rPr>
              <a:t>Supplementary Table X</a:t>
            </a:r>
            <a:r>
              <a:rPr lang="en-US" sz="1125" dirty="0">
                <a:latin typeface="Calibri" panose="020F0502020204030204" pitchFamily="34" charset="0"/>
                <a:ea typeface="Calibri" panose="020F0502020204030204" pitchFamily="34" charset="0"/>
                <a:cs typeface="Calibri" panose="020F0502020204030204" pitchFamily="34" charset="0"/>
              </a:rPr>
              <a:t>. Overview table of the</a:t>
            </a:r>
            <a:r>
              <a:rPr lang="en-US" sz="1200" dirty="0">
                <a:effectLst/>
                <a:latin typeface="Calibri" panose="020F0502020204030204" pitchFamily="34" charset="0"/>
                <a:ea typeface="Calibri" panose="020F0502020204030204" pitchFamily="34" charset="0"/>
                <a:cs typeface="Calibri" panose="020F0502020204030204" pitchFamily="34" charset="0"/>
              </a:rPr>
              <a:t> amount of microbiome variation explained by environmental factors across neonatal and maternal sample types.  The goodness of fit statistic squared correlation coefficient (R</a:t>
            </a:r>
            <a:r>
              <a:rPr lang="en-US" sz="1200" baseline="30000" dirty="0">
                <a:effectLst/>
                <a:latin typeface="Calibri" panose="020F0502020204030204" pitchFamily="34" charset="0"/>
                <a:ea typeface="Calibri" panose="020F0502020204030204" pitchFamily="34" charset="0"/>
                <a:cs typeface="Calibri" panose="020F0502020204030204" pitchFamily="34" charset="0"/>
              </a:rPr>
              <a:t>2</a:t>
            </a:r>
            <a:r>
              <a:rPr lang="en-US" sz="1200" dirty="0">
                <a:effectLst/>
                <a:latin typeface="Calibri" panose="020F0502020204030204" pitchFamily="34" charset="0"/>
                <a:ea typeface="Calibri" panose="020F0502020204030204" pitchFamily="34" charset="0"/>
                <a:cs typeface="Calibri" panose="020F0502020204030204" pitchFamily="34" charset="0"/>
              </a:rPr>
              <a:t>) used in determining the percent microbiome variation explained by a feature is c</a:t>
            </a:r>
            <a:r>
              <a:rPr lang="en-US" sz="12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alculated via multiple regression of environmental vectors and factors as dependent variables </a:t>
            </a:r>
            <a:r>
              <a:rPr lang="en-US" sz="1200" dirty="0">
                <a:effectLst/>
                <a:latin typeface="Calibri" panose="020F0502020204030204" pitchFamily="34" charset="0"/>
                <a:ea typeface="Calibri" panose="020F0502020204030204" pitchFamily="34" charset="0"/>
                <a:cs typeface="Calibri" panose="020F0502020204030204" pitchFamily="34" charset="0"/>
              </a:rPr>
              <a:t>against variable stabilizing transformed (VST) Euclidean sample distances ordinations</a:t>
            </a:r>
            <a:r>
              <a:rPr lang="en-US" sz="12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axes as explanatory variables. Comparisons of significance of the correlation coefficients was tested via</a:t>
            </a:r>
            <a:r>
              <a:rPr lang="en-US" sz="1200" dirty="0">
                <a:effectLst/>
                <a:latin typeface="Calibri" panose="020F0502020204030204" pitchFamily="34" charset="0"/>
                <a:ea typeface="Calibri" panose="020F0502020204030204" pitchFamily="34" charset="0"/>
                <a:cs typeface="Calibri" panose="020F0502020204030204" pitchFamily="34" charset="0"/>
              </a:rPr>
              <a:t> Monte Carlo permutational testing (</a:t>
            </a:r>
            <a:r>
              <a:rPr lang="en-US" sz="1200" i="1" dirty="0">
                <a:effectLst/>
                <a:latin typeface="Calibri" panose="020F0502020204030204" pitchFamily="34" charset="0"/>
                <a:ea typeface="Calibri" panose="020F0502020204030204" pitchFamily="34" charset="0"/>
                <a:cs typeface="Calibri" panose="020F0502020204030204" pitchFamily="34" charset="0"/>
              </a:rPr>
              <a:t>n</a:t>
            </a:r>
            <a:r>
              <a:rPr lang="en-US" sz="1200" dirty="0">
                <a:effectLst/>
                <a:latin typeface="Calibri" panose="020F0502020204030204" pitchFamily="34" charset="0"/>
                <a:ea typeface="Calibri" panose="020F0502020204030204" pitchFamily="34" charset="0"/>
                <a:cs typeface="Calibri" panose="020F0502020204030204" pitchFamily="34" charset="0"/>
              </a:rPr>
              <a:t> = 999).</a:t>
            </a:r>
            <a:endParaRPr lang="en-US" sz="1125"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DFBE236-69B4-4908-996E-2DF7D0903066}" type="slidenum">
              <a:rPr lang="pl-PL" smtClean="0"/>
              <a:t>12</a:t>
            </a:fld>
            <a:endParaRPr lang="pl-PL"/>
          </a:p>
        </p:txBody>
      </p:sp>
    </p:spTree>
    <p:extLst>
      <p:ext uri="{BB962C8B-B14F-4D97-AF65-F5344CB8AC3E}">
        <p14:creationId xmlns:p14="http://schemas.microsoft.com/office/powerpoint/2010/main" val="3528576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Overall, the vast majority (&gt;36%) of the neonate’s microbiota comprising its microbiome within 2 days of birth could be attributed to its maternal source (Fig. &amp; Table).  When stratified by source type and delivery method, we observed a significant effect of maternal T1D disease but not mode of delivery (Fig &amp; Table). In both control and T1D dyad pairs, the greatest source contributor to the neonatal microbiome was traced to maternal stool source and vaginal vs stool vs cervix were not of significant difference in vaginal vs Cesarean born neonates.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1800" dirty="0">
              <a:effectLst/>
              <a:latin typeface="Calibri" panose="020F0502020204030204" pitchFamily="34" charset="0"/>
              <a:ea typeface="Calibri" panose="020F0502020204030204" pitchFamily="34" charset="0"/>
            </a:endParaRPr>
          </a:p>
          <a:p>
            <a:pPr algn="l"/>
            <a:r>
              <a:rPr lang="en-US" sz="12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Comparisons of significance of the correlation coefficients was tested via</a:t>
            </a:r>
            <a:r>
              <a:rPr lang="en-US" sz="1200" dirty="0">
                <a:effectLst/>
                <a:latin typeface="Calibri" panose="020F0502020204030204" pitchFamily="34" charset="0"/>
                <a:ea typeface="Calibri" panose="020F0502020204030204" pitchFamily="34" charset="0"/>
                <a:cs typeface="Calibri" panose="020F0502020204030204" pitchFamily="34" charset="0"/>
              </a:rPr>
              <a:t> Monte Carlo permutational testing (</a:t>
            </a:r>
            <a:r>
              <a:rPr lang="en-US" sz="1200" i="1" dirty="0">
                <a:effectLst/>
                <a:latin typeface="Calibri" panose="020F0502020204030204" pitchFamily="34" charset="0"/>
                <a:ea typeface="Calibri" panose="020F0502020204030204" pitchFamily="34" charset="0"/>
                <a:cs typeface="Calibri" panose="020F0502020204030204" pitchFamily="34" charset="0"/>
              </a:rPr>
              <a:t>n</a:t>
            </a:r>
            <a:r>
              <a:rPr lang="en-US" sz="1200" dirty="0">
                <a:effectLst/>
                <a:latin typeface="Calibri" panose="020F0502020204030204" pitchFamily="34" charset="0"/>
                <a:ea typeface="Calibri" panose="020F0502020204030204" pitchFamily="34" charset="0"/>
                <a:cs typeface="Calibri" panose="020F0502020204030204" pitchFamily="34" charset="0"/>
              </a:rPr>
              <a:t> = 999).</a:t>
            </a:r>
            <a:endParaRPr lang="en-US" sz="12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Calibri" panose="020F0502020204030204" pitchFamily="34" charset="0"/>
              </a:rPr>
              <a:t>Conclusion: </a:t>
            </a:r>
            <a:r>
              <a:rPr lang="en-US" sz="1800" dirty="0">
                <a:effectLst/>
                <a:latin typeface="Calibri" panose="020F0502020204030204" pitchFamily="34" charset="0"/>
                <a:ea typeface="Calibri" panose="020F0502020204030204" pitchFamily="34" charset="0"/>
                <a:cs typeface="Calibri" panose="020F0502020204030204" pitchFamily="34" charset="0"/>
              </a:rPr>
              <a:t>Although this study is limited with respect subject diversity, these findings by and large suggest that maternal contributions to the neonatal microbiome are the principal sources, and there is variation by virtue of maternal T1D. Given that vaginally delivered &amp; Cesarean born neonates are equally likely to have the majority of their microbiota tracked to maternal stool and vaginal sources, this reinforces the notion that intrauterine factors likely influence the infant microbiome.</a:t>
            </a:r>
            <a:br>
              <a:rPr lang="en-US" sz="1800" dirty="0">
                <a:effectLst/>
                <a:latin typeface="Calibri" panose="020F0502020204030204" pitchFamily="34" charset="0"/>
                <a:ea typeface="Calibri" panose="020F0502020204030204" pitchFamily="34" charset="0"/>
                <a:cs typeface="Calibri" panose="020F0502020204030204" pitchFamily="34"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1800" dirty="0">
              <a:effectLst/>
              <a:latin typeface="Calibri" panose="020F0502020204030204" pitchFamily="34" charset="0"/>
              <a:ea typeface="Calibri" panose="020F0502020204030204" pitchFamily="34" charset="0"/>
            </a:endParaRPr>
          </a:p>
          <a:p>
            <a:pPr algn="l"/>
            <a:endParaRPr lang="en-US" sz="1800" dirty="0">
              <a:effectLst/>
              <a:latin typeface="Calibri" panose="020F0502020204030204" pitchFamily="34" charset="0"/>
              <a:ea typeface="Calibri" panose="020F0502020204030204" pitchFamily="34" charset="0"/>
            </a:endParaRPr>
          </a:p>
          <a:p>
            <a:pPr algn="l"/>
            <a:endParaRPr lang="en-US" sz="1800" dirty="0">
              <a:effectLst/>
              <a:latin typeface="Calibri" panose="020F0502020204030204" pitchFamily="34" charset="0"/>
              <a:ea typeface="Calibri" panose="020F0502020204030204" pitchFamily="34" charset="0"/>
            </a:endParaRPr>
          </a:p>
          <a:p>
            <a:pPr algn="l"/>
            <a:r>
              <a:rPr lang="en-US" sz="1800" dirty="0">
                <a:effectLst/>
                <a:latin typeface="Times New Roman" panose="02020603050405020304" pitchFamily="18" charset="0"/>
                <a:ea typeface="Calibri" panose="020F0502020204030204" pitchFamily="34" charset="0"/>
              </a:rPr>
              <a:t>In the TEDDY study [Stewart et al. TEDDY study, 2018], </a:t>
            </a:r>
            <a:r>
              <a:rPr lang="en-US" sz="1800" b="1" dirty="0">
                <a:effectLst/>
                <a:latin typeface="Times New Roman" panose="02020603050405020304" pitchFamily="18" charset="0"/>
                <a:ea typeface="Calibri" panose="020F0502020204030204" pitchFamily="34" charset="0"/>
              </a:rPr>
              <a:t>breastfeeding</a:t>
            </a:r>
            <a:r>
              <a:rPr lang="en-US" sz="1800" dirty="0">
                <a:effectLst/>
                <a:latin typeface="Times New Roman" panose="02020603050405020304" pitchFamily="18" charset="0"/>
                <a:ea typeface="Calibri" panose="020F0502020204030204" pitchFamily="34" charset="0"/>
              </a:rPr>
              <a:t> was the only covariate that was significantly associated with metabolic potential, </a:t>
            </a:r>
            <a:endParaRPr lang="en-US" sz="1800" dirty="0">
              <a:effectLst/>
              <a:latin typeface="Calibri" panose="020F0502020204030204" pitchFamily="34" charset="0"/>
              <a:ea typeface="Calibri" panose="020F0502020204030204" pitchFamily="34" charset="0"/>
            </a:endParaRPr>
          </a:p>
          <a:p>
            <a:pPr algn="l"/>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Numerous pathways were differently represented in the shared pathways analysis in maternal-neonatal dyads, while combining neonates’ samples. We noted that main covariate causing clustering was the mother disease status rather than delivery mode. Among those pathways the reaction including branched amino acids degradation (L-leucine degradation I), which have been shown to interfere with insulin signaling by stimulating mTOR [Yoon et al. 2016] were found to be significantly rarer shared between gravidae with T1D and her neonate. Moreover, the glyoxylate cycle was also more commonly shared in T1D maternal-neonatal dyads, while previously the elevated glyoxylate plasma levels were indicated as a biomarker of type 2 diabetes, even as much as 3 years prior to diagnosis of diabetes [Nikiforova et al. 2014], and proposed to has been a contributor of insulin resistance [Song et al. 2000]. Also, we found enriched sharing of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superpathway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of L-arginine, putrescine, and 4-aminobutanoate degradation in T1D mother-neonate pairs, which is in line with the TEDDY study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Vatanen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et al. 2018].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a:br>
              <a:rPr lang="en-US" sz="1800" dirty="0">
                <a:effectLst/>
                <a:latin typeface="Calibri" panose="020F0502020204030204" pitchFamily="34" charset="0"/>
                <a:ea typeface="Calibri" panose="020F0502020204030204" pitchFamily="34" charset="0"/>
              </a:rPr>
            </a:br>
            <a:endParaRPr lang="en-US" sz="1200" dirty="0">
              <a:effectLst/>
              <a:latin typeface="Calibri" panose="020F0502020204030204" pitchFamily="34" charset="0"/>
              <a:ea typeface="Calibri" panose="020F0502020204030204" pitchFamily="34" charset="0"/>
            </a:endParaRPr>
          </a:p>
          <a:p>
            <a:pPr algn="l"/>
            <a:endParaRPr lang="en-US" dirty="0"/>
          </a:p>
        </p:txBody>
      </p:sp>
      <p:sp>
        <p:nvSpPr>
          <p:cNvPr id="4" name="Slide Number Placeholder 3"/>
          <p:cNvSpPr>
            <a:spLocks noGrp="1"/>
          </p:cNvSpPr>
          <p:nvPr>
            <p:ph type="sldNum" sz="quarter" idx="5"/>
          </p:nvPr>
        </p:nvSpPr>
        <p:spPr/>
        <p:txBody>
          <a:bodyPr/>
          <a:lstStyle/>
          <a:p>
            <a:fld id="{7DFBE236-69B4-4908-996E-2DF7D0903066}" type="slidenum">
              <a:rPr lang="pl-PL" smtClean="0"/>
              <a:t>13</a:t>
            </a:fld>
            <a:endParaRPr lang="pl-PL"/>
          </a:p>
        </p:txBody>
      </p:sp>
    </p:spTree>
    <p:extLst>
      <p:ext uri="{BB962C8B-B14F-4D97-AF65-F5344CB8AC3E}">
        <p14:creationId xmlns:p14="http://schemas.microsoft.com/office/powerpoint/2010/main" val="1791451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7"/>
          <p:cNvSpPr txBox="1">
            <a:spLocks noGrp="1" noChangeArrowheads="1"/>
          </p:cNvSpPr>
          <p:nvPr/>
        </p:nvSpPr>
        <p:spPr bwMode="auto">
          <a:xfrm>
            <a:off x="3970338" y="8831263"/>
            <a:ext cx="3038475" cy="463550"/>
          </a:xfrm>
          <a:prstGeom prst="rect">
            <a:avLst/>
          </a:prstGeom>
          <a:noFill/>
          <a:ln w="9525">
            <a:noFill/>
            <a:miter lim="800000"/>
            <a:headEnd/>
            <a:tailEnd/>
          </a:ln>
        </p:spPr>
        <p:txBody>
          <a:bodyPr lIns="92216" tIns="46110" rIns="92216" bIns="46110" anchor="b"/>
          <a:lstStyle/>
          <a:p>
            <a:pPr marL="0" marR="0" lvl="0" indent="0" algn="r" defTabSz="903288" rtl="0" eaLnBrk="1" fontAlgn="auto" latinLnBrk="0" hangingPunct="1">
              <a:lnSpc>
                <a:spcPct val="100000"/>
              </a:lnSpc>
              <a:spcBef>
                <a:spcPts val="0"/>
              </a:spcBef>
              <a:spcAft>
                <a:spcPts val="0"/>
              </a:spcAft>
              <a:buClrTx/>
              <a:buSzTx/>
              <a:buFontTx/>
              <a:buNone/>
              <a:tabLst/>
              <a:defRPr/>
            </a:pPr>
            <a:fld id="{3F2CD683-9F24-4A81-9AF8-014AA3592417}" type="slidenum">
              <a:rPr kumimoji="0" lang="en-US" altLang="en-US" sz="1300" b="0" i="0" u="none" strike="noStrike" kern="1200" cap="none" spc="0" normalizeH="0" baseline="0" noProof="0">
                <a:ln>
                  <a:noFill/>
                </a:ln>
                <a:solidFill>
                  <a:srgbClr val="000000"/>
                </a:solidFill>
                <a:effectLst/>
                <a:uLnTx/>
                <a:uFillTx/>
                <a:latin typeface="Calibri" panose="020F0502020204030204"/>
                <a:ea typeface="+mn-ea"/>
                <a:cs typeface="Arial" charset="0"/>
              </a:rPr>
              <a:pPr marL="0" marR="0" lvl="0" indent="0" algn="r" defTabSz="903288" rtl="0" eaLnBrk="1" fontAlgn="auto" latinLnBrk="0" hangingPunct="1">
                <a:lnSpc>
                  <a:spcPct val="100000"/>
                </a:lnSpc>
                <a:spcBef>
                  <a:spcPts val="0"/>
                </a:spcBef>
                <a:spcAft>
                  <a:spcPts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Calibri" panose="020F0502020204030204"/>
              <a:ea typeface="+mn-ea"/>
              <a:cs typeface="Arial" charset="0"/>
            </a:endParaRPr>
          </a:p>
        </p:txBody>
      </p:sp>
      <p:sp>
        <p:nvSpPr>
          <p:cNvPr id="425987" name="Rectangle 7"/>
          <p:cNvSpPr txBox="1">
            <a:spLocks noGrp="1" noChangeArrowheads="1"/>
          </p:cNvSpPr>
          <p:nvPr/>
        </p:nvSpPr>
        <p:spPr bwMode="auto">
          <a:xfrm>
            <a:off x="3970338" y="8831263"/>
            <a:ext cx="3038475" cy="463550"/>
          </a:xfrm>
          <a:prstGeom prst="rect">
            <a:avLst/>
          </a:prstGeom>
          <a:noFill/>
          <a:ln w="9525">
            <a:noFill/>
            <a:miter lim="800000"/>
            <a:headEnd/>
            <a:tailEnd/>
          </a:ln>
        </p:spPr>
        <p:txBody>
          <a:bodyPr lIns="92216" tIns="46110" rIns="92216" bIns="46110" anchor="b"/>
          <a:lstStyle/>
          <a:p>
            <a:pPr marL="0" marR="0" lvl="0" indent="0" algn="r" defTabSz="903288" rtl="0" eaLnBrk="1" fontAlgn="auto" latinLnBrk="0" hangingPunct="1">
              <a:lnSpc>
                <a:spcPct val="100000"/>
              </a:lnSpc>
              <a:spcBef>
                <a:spcPts val="0"/>
              </a:spcBef>
              <a:spcAft>
                <a:spcPts val="0"/>
              </a:spcAft>
              <a:buClrTx/>
              <a:buSzTx/>
              <a:buFontTx/>
              <a:buNone/>
              <a:tabLst/>
              <a:defRPr/>
            </a:pPr>
            <a:fld id="{B5F813B5-1246-4597-B13C-59C41B3F086E}" type="slidenum">
              <a:rPr kumimoji="0" lang="en-US" altLang="en-US" sz="1300" b="0" i="0" u="none" strike="noStrike" kern="1200" cap="none" spc="0" normalizeH="0" baseline="0" noProof="0">
                <a:ln>
                  <a:noFill/>
                </a:ln>
                <a:solidFill>
                  <a:srgbClr val="000000"/>
                </a:solidFill>
                <a:effectLst/>
                <a:uLnTx/>
                <a:uFillTx/>
                <a:latin typeface="Calibri" panose="020F0502020204030204"/>
                <a:ea typeface="+mn-ea"/>
                <a:cs typeface="Arial" charset="0"/>
              </a:rPr>
              <a:pPr marL="0" marR="0" lvl="0" indent="0" algn="r" defTabSz="903288" rtl="0" eaLnBrk="1" fontAlgn="auto" latinLnBrk="0" hangingPunct="1">
                <a:lnSpc>
                  <a:spcPct val="100000"/>
                </a:lnSpc>
                <a:spcBef>
                  <a:spcPts val="0"/>
                </a:spcBef>
                <a:spcAft>
                  <a:spcPts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Calibri" panose="020F0502020204030204"/>
              <a:ea typeface="+mn-ea"/>
              <a:cs typeface="Arial" charset="0"/>
            </a:endParaRPr>
          </a:p>
        </p:txBody>
      </p:sp>
      <p:sp>
        <p:nvSpPr>
          <p:cNvPr id="425988" name="Rectangle 7"/>
          <p:cNvSpPr txBox="1">
            <a:spLocks noGrp="1" noChangeArrowheads="1"/>
          </p:cNvSpPr>
          <p:nvPr/>
        </p:nvSpPr>
        <p:spPr bwMode="auto">
          <a:xfrm>
            <a:off x="3970338" y="8831263"/>
            <a:ext cx="3038475" cy="463550"/>
          </a:xfrm>
          <a:prstGeom prst="rect">
            <a:avLst/>
          </a:prstGeom>
          <a:noFill/>
          <a:ln w="9525">
            <a:noFill/>
            <a:miter lim="800000"/>
            <a:headEnd/>
            <a:tailEnd/>
          </a:ln>
        </p:spPr>
        <p:txBody>
          <a:bodyPr lIns="92416" tIns="46209" rIns="92416" bIns="46209" anchor="b"/>
          <a:lstStyle/>
          <a:p>
            <a:pPr marL="0" marR="0" lvl="0" indent="0" algn="r" defTabSz="906463" rtl="0" eaLnBrk="1" fontAlgn="auto" latinLnBrk="0" hangingPunct="1">
              <a:lnSpc>
                <a:spcPct val="100000"/>
              </a:lnSpc>
              <a:spcBef>
                <a:spcPts val="0"/>
              </a:spcBef>
              <a:spcAft>
                <a:spcPts val="0"/>
              </a:spcAft>
              <a:buClrTx/>
              <a:buSzTx/>
              <a:buFontTx/>
              <a:buNone/>
              <a:tabLst/>
              <a:defRPr/>
            </a:pPr>
            <a:fld id="{288E73EE-914D-4E90-95E6-97AF7214DEE8}" type="slidenum">
              <a:rPr kumimoji="0" lang="en-US" altLang="en-US" sz="1300" b="0" i="0" u="none" strike="noStrike" kern="1200" cap="none" spc="0" normalizeH="0" baseline="0" noProof="0">
                <a:ln>
                  <a:noFill/>
                </a:ln>
                <a:solidFill>
                  <a:srgbClr val="000000"/>
                </a:solidFill>
                <a:effectLst/>
                <a:uLnTx/>
                <a:uFillTx/>
                <a:latin typeface="Calibri" panose="020F0502020204030204"/>
                <a:ea typeface="+mn-ea"/>
                <a:cs typeface="Arial" charset="0"/>
              </a:rPr>
              <a:pPr marL="0" marR="0" lvl="0" indent="0" algn="r" defTabSz="906463" rtl="0" eaLnBrk="1" fontAlgn="auto" latinLnBrk="0" hangingPunct="1">
                <a:lnSpc>
                  <a:spcPct val="100000"/>
                </a:lnSpc>
                <a:spcBef>
                  <a:spcPts val="0"/>
                </a:spcBef>
                <a:spcAft>
                  <a:spcPts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Calibri" panose="020F0502020204030204"/>
              <a:ea typeface="+mn-ea"/>
              <a:cs typeface="Arial" charset="0"/>
            </a:endParaRPr>
          </a:p>
        </p:txBody>
      </p:sp>
      <p:sp>
        <p:nvSpPr>
          <p:cNvPr id="425989" name="Rectangle 2"/>
          <p:cNvSpPr>
            <a:spLocks noGrp="1" noRot="1" noChangeAspect="1" noChangeArrowheads="1" noTextEdit="1"/>
          </p:cNvSpPr>
          <p:nvPr>
            <p:ph type="sldImg"/>
          </p:nvPr>
        </p:nvSpPr>
        <p:spPr bwMode="auto">
          <a:xfrm>
            <a:off x="406400" y="698500"/>
            <a:ext cx="6197600" cy="3486150"/>
          </a:xfrm>
          <a:noFill/>
          <a:ln>
            <a:solidFill>
              <a:srgbClr val="000000"/>
            </a:solidFill>
            <a:miter lim="800000"/>
            <a:headEnd/>
            <a:tailEnd/>
          </a:ln>
        </p:spPr>
      </p:sp>
      <p:sp>
        <p:nvSpPr>
          <p:cNvPr id="425990" name="Rectangle 3"/>
          <p:cNvSpPr>
            <a:spLocks noGrp="1" noChangeArrowheads="1"/>
          </p:cNvSpPr>
          <p:nvPr>
            <p:ph type="body" idx="1"/>
          </p:nvPr>
        </p:nvSpPr>
        <p:spPr bwMode="auto">
          <a:xfrm>
            <a:off x="701675" y="4416425"/>
            <a:ext cx="5607050" cy="4181475"/>
          </a:xfrm>
          <a:noFill/>
        </p:spPr>
        <p:txBody>
          <a:bodyPr wrap="square" lIns="92430" tIns="46216" rIns="92430" bIns="46216" numCol="1" anchor="t" anchorCtr="0" compatLnSpc="1">
            <a:prstTxWarp prst="textNoShape">
              <a:avLst/>
            </a:prstTxWarp>
          </a:bodyPr>
          <a:lstStyle/>
          <a:p>
            <a:pPr defTabSz="889000" eaLnBrk="1" hangingPunct="1">
              <a:spcBef>
                <a:spcPct val="0"/>
              </a:spcBef>
            </a:pPr>
            <a:endParaRPr lang="en-US" altLang="en-US"/>
          </a:p>
        </p:txBody>
      </p:sp>
    </p:spTree>
    <p:extLst>
      <p:ext uri="{BB962C8B-B14F-4D97-AF65-F5344CB8AC3E}">
        <p14:creationId xmlns:p14="http://schemas.microsoft.com/office/powerpoint/2010/main" val="2052528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6. Prediction of pathways common to the samples of the maternal-neonatal dyads. A. The top most common predicted to share pathways for combined neonate’s samples, presented as percentage of dyads with presence of particular pathway in maternal vaginal sites and neonatal samples. The results indicate that the major covariate driving the clustering is the maternal disease status rather than the mode of delivery. B-C. Metagenomic pathways found in at least 50% of dyads of control women (B) and women with T1D (C), for separated neonate’s samples, predicted using </a:t>
            </a:r>
            <a:r>
              <a:rPr lang="en-US" dirty="0" err="1"/>
              <a:t>PICRUSt</a:t>
            </a:r>
            <a:r>
              <a:rPr lang="en-US" dirty="0"/>
              <a:t>. Each prediction of a specific metagenomic pathway common to one of the maternal sample types and one of the neonatal sample types was counted in the maternal - neonatal dyads (the ear-skin swab from </a:t>
            </a:r>
            <a:r>
              <a:rPr lang="en-US" dirty="0" err="1"/>
              <a:t>Csection</a:t>
            </a:r>
            <a:r>
              <a:rPr lang="en-US" dirty="0"/>
              <a:t> born neonates, ear-skin swab from Vaginally delivered neonates, stool samples from </a:t>
            </a:r>
            <a:r>
              <a:rPr lang="en-US" dirty="0" err="1"/>
              <a:t>Csection</a:t>
            </a:r>
            <a:r>
              <a:rPr lang="en-US" dirty="0"/>
              <a:t> born neonates, and stool samples from Vaginally delivered samples were assessed separately). The 191 pathways from control mother-neonatal dyads and 270 pathways from mother with T1D-neonatal dyads were shared regardless the delivery mode and neonatal sample type. D. Independently of neonatal sample type, 283 metagenomic pathways shared in the all studied dyads were predicted. Three biosynthesis pathways were predicted as exclusively shared within control mother-neonatal dyads, while three pathways were predicted as exclusively shared within mother with T1D-neonatal dyads.</a:t>
            </a:r>
          </a:p>
        </p:txBody>
      </p:sp>
      <p:sp>
        <p:nvSpPr>
          <p:cNvPr id="4" name="Slide Number Placeholder 3"/>
          <p:cNvSpPr>
            <a:spLocks noGrp="1"/>
          </p:cNvSpPr>
          <p:nvPr>
            <p:ph type="sldNum" sz="quarter" idx="5"/>
          </p:nvPr>
        </p:nvSpPr>
        <p:spPr/>
        <p:txBody>
          <a:bodyPr/>
          <a:lstStyle/>
          <a:p>
            <a:fld id="{7DFBE236-69B4-4908-996E-2DF7D0903066}" type="slidenum">
              <a:rPr lang="pl-PL" smtClean="0"/>
              <a:t>18</a:t>
            </a:fld>
            <a:endParaRPr lang="pl-PL"/>
          </a:p>
        </p:txBody>
      </p:sp>
    </p:spTree>
    <p:extLst>
      <p:ext uri="{BB962C8B-B14F-4D97-AF65-F5344CB8AC3E}">
        <p14:creationId xmlns:p14="http://schemas.microsoft.com/office/powerpoint/2010/main" val="299883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July30, 2020, </a:t>
            </a:r>
            <a:r>
              <a:rPr lang="pl-PL" dirty="0" err="1"/>
              <a:t>Figure</a:t>
            </a:r>
            <a:r>
              <a:rPr lang="pl-PL" dirty="0"/>
              <a:t> – </a:t>
            </a:r>
            <a:r>
              <a:rPr lang="pl-PL" dirty="0" err="1"/>
              <a:t>modify</a:t>
            </a:r>
            <a:r>
              <a:rPr lang="pl-PL" dirty="0"/>
              <a:t>, </a:t>
            </a:r>
            <a:r>
              <a:rPr lang="pl-PL" dirty="0" err="1"/>
              <a:t>remove</a:t>
            </a:r>
            <a:r>
              <a:rPr lang="pl-PL" dirty="0"/>
              <a:t> </a:t>
            </a:r>
            <a:r>
              <a:rPr lang="pl-PL" dirty="0" err="1"/>
              <a:t>duplicates</a:t>
            </a:r>
            <a:endParaRPr lang="pl-PL" dirty="0"/>
          </a:p>
        </p:txBody>
      </p:sp>
      <p:sp>
        <p:nvSpPr>
          <p:cNvPr id="4" name="Symbol zastępczy numeru slajdu 3"/>
          <p:cNvSpPr>
            <a:spLocks noGrp="1"/>
          </p:cNvSpPr>
          <p:nvPr>
            <p:ph type="sldNum" sz="quarter" idx="5"/>
          </p:nvPr>
        </p:nvSpPr>
        <p:spPr/>
        <p:txBody>
          <a:bodyPr/>
          <a:lstStyle/>
          <a:p>
            <a:fld id="{7DFBE236-69B4-4908-996E-2DF7D0903066}" type="slidenum">
              <a:rPr lang="pl-PL" smtClean="0"/>
              <a:t>31</a:t>
            </a:fld>
            <a:endParaRPr lang="pl-PL"/>
          </a:p>
        </p:txBody>
      </p:sp>
    </p:spTree>
    <p:extLst>
      <p:ext uri="{BB962C8B-B14F-4D97-AF65-F5344CB8AC3E}">
        <p14:creationId xmlns:p14="http://schemas.microsoft.com/office/powerpoint/2010/main" val="3227125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30 July 2020</a:t>
            </a:r>
          </a:p>
          <a:p>
            <a:endParaRPr lang="pl-PL" dirty="0"/>
          </a:p>
        </p:txBody>
      </p:sp>
      <p:sp>
        <p:nvSpPr>
          <p:cNvPr id="4" name="Symbol zastępczy numeru slajdu 3"/>
          <p:cNvSpPr>
            <a:spLocks noGrp="1"/>
          </p:cNvSpPr>
          <p:nvPr>
            <p:ph type="sldNum" sz="quarter" idx="5"/>
          </p:nvPr>
        </p:nvSpPr>
        <p:spPr/>
        <p:txBody>
          <a:bodyPr/>
          <a:lstStyle/>
          <a:p>
            <a:fld id="{7DFBE236-69B4-4908-996E-2DF7D0903066}" type="slidenum">
              <a:rPr lang="pl-PL" smtClean="0"/>
              <a:t>32</a:t>
            </a:fld>
            <a:endParaRPr lang="pl-PL"/>
          </a:p>
        </p:txBody>
      </p:sp>
    </p:spTree>
    <p:extLst>
      <p:ext uri="{BB962C8B-B14F-4D97-AF65-F5344CB8AC3E}">
        <p14:creationId xmlns:p14="http://schemas.microsoft.com/office/powerpoint/2010/main" val="3964677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OK: </a:t>
            </a:r>
            <a:r>
              <a:rPr lang="pl-PL" dirty="0" err="1"/>
              <a:t>Alpha</a:t>
            </a:r>
            <a:r>
              <a:rPr lang="pl-PL" dirty="0"/>
              <a:t> </a:t>
            </a:r>
            <a:r>
              <a:rPr lang="pl-PL" dirty="0" err="1"/>
              <a:t>Diversity</a:t>
            </a:r>
            <a:r>
              <a:rPr lang="pl-PL" dirty="0"/>
              <a:t> </a:t>
            </a:r>
            <a:r>
              <a:rPr lang="pl-PL" dirty="0" err="1"/>
              <a:t>Estimates</a:t>
            </a:r>
            <a:r>
              <a:rPr lang="pl-PL" dirty="0"/>
              <a:t>: Shannon </a:t>
            </a:r>
            <a:r>
              <a:rPr lang="pl-PL" dirty="0" err="1"/>
              <a:t>only</a:t>
            </a:r>
            <a:endParaRPr lang="pl-PL" dirty="0"/>
          </a:p>
          <a:p>
            <a:r>
              <a:rPr lang="pl-PL" dirty="0"/>
              <a:t>X </a:t>
            </a:r>
            <a:r>
              <a:rPr lang="pl-PL" dirty="0" err="1"/>
              <a:t>disease</a:t>
            </a:r>
            <a:r>
              <a:rPr lang="pl-PL" dirty="0"/>
              <a:t>; </a:t>
            </a:r>
            <a:r>
              <a:rPr lang="pl-PL" dirty="0" err="1"/>
              <a:t>color</a:t>
            </a:r>
            <a:r>
              <a:rPr lang="pl-PL" dirty="0"/>
              <a:t> </a:t>
            </a:r>
            <a:r>
              <a:rPr lang="pl-PL" dirty="0" err="1"/>
              <a:t>disease</a:t>
            </a:r>
            <a:r>
              <a:rPr lang="pl-PL" dirty="0"/>
              <a:t>, </a:t>
            </a:r>
            <a:r>
              <a:rPr lang="pl-PL" dirty="0" err="1"/>
              <a:t>shape</a:t>
            </a:r>
            <a:r>
              <a:rPr lang="pl-PL" dirty="0"/>
              <a:t> </a:t>
            </a:r>
            <a:r>
              <a:rPr lang="pl-PL" dirty="0" err="1"/>
              <a:t>null</a:t>
            </a:r>
            <a:r>
              <a:rPr lang="pl-PL" dirty="0"/>
              <a:t>, </a:t>
            </a:r>
            <a:r>
              <a:rPr lang="pl-PL" dirty="0" err="1"/>
              <a:t>size</a:t>
            </a:r>
            <a:r>
              <a:rPr lang="pl-PL" dirty="0"/>
              <a:t> 10, </a:t>
            </a:r>
            <a:r>
              <a:rPr lang="pl-PL" dirty="0" err="1"/>
              <a:t>opacity</a:t>
            </a:r>
            <a:r>
              <a:rPr lang="pl-PL" dirty="0"/>
              <a:t> 1, max. </a:t>
            </a:r>
            <a:r>
              <a:rPr lang="pl-PL" dirty="0" err="1"/>
              <a:t>Labels</a:t>
            </a:r>
            <a:r>
              <a:rPr lang="pl-PL" dirty="0"/>
              <a:t> 30. </a:t>
            </a:r>
            <a:r>
              <a:rPr lang="pl-PL" dirty="0" err="1"/>
              <a:t>angle</a:t>
            </a:r>
            <a:r>
              <a:rPr lang="pl-PL" dirty="0"/>
              <a:t> 90; </a:t>
            </a:r>
            <a:r>
              <a:rPr lang="pl-PL" dirty="0" err="1"/>
              <a:t>source</a:t>
            </a:r>
            <a:r>
              <a:rPr lang="pl-PL" dirty="0"/>
              <a:t> data </a:t>
            </a:r>
            <a:r>
              <a:rPr lang="pl-PL" dirty="0" err="1"/>
              <a:t>original</a:t>
            </a:r>
            <a:r>
              <a:rPr lang="pl-PL" dirty="0"/>
              <a:t>, </a:t>
            </a:r>
            <a:r>
              <a:rPr lang="pl-PL" dirty="0" err="1"/>
              <a:t>width</a:t>
            </a:r>
            <a:r>
              <a:rPr lang="pl-PL" dirty="0"/>
              <a:t> 4, </a:t>
            </a:r>
            <a:r>
              <a:rPr lang="pl-PL" dirty="0" err="1"/>
              <a:t>height</a:t>
            </a:r>
            <a:r>
              <a:rPr lang="pl-PL" dirty="0"/>
              <a:t> 10</a:t>
            </a:r>
          </a:p>
          <a:p>
            <a:r>
              <a:rPr lang="pl-PL" dirty="0" err="1"/>
              <a:t>Disease_Host_Sample</a:t>
            </a:r>
            <a:r>
              <a:rPr lang="pl-PL" dirty="0"/>
              <a:t> </a:t>
            </a:r>
            <a:r>
              <a:rPr lang="pl-PL" dirty="0" err="1"/>
              <a:t>Type</a:t>
            </a:r>
            <a:r>
              <a:rPr lang="pl-PL" dirty="0"/>
              <a:t>/</a:t>
            </a:r>
            <a:r>
              <a:rPr lang="pl-PL" dirty="0" err="1"/>
              <a:t>Color</a:t>
            </a:r>
            <a:r>
              <a:rPr lang="pl-PL" dirty="0"/>
              <a:t>: </a:t>
            </a:r>
            <a:r>
              <a:rPr lang="pl-PL" dirty="0" err="1"/>
              <a:t>SampleType</a:t>
            </a:r>
            <a:r>
              <a:rPr lang="pl-PL" dirty="0"/>
              <a:t>/</a:t>
            </a:r>
            <a:r>
              <a:rPr lang="pl-PL" dirty="0" err="1"/>
              <a:t>null</a:t>
            </a:r>
            <a:endParaRPr lang="pl-PL" dirty="0"/>
          </a:p>
          <a:p>
            <a:endParaRPr lang="pl-PL" dirty="0"/>
          </a:p>
        </p:txBody>
      </p:sp>
      <p:sp>
        <p:nvSpPr>
          <p:cNvPr id="4" name="Symbol zastępczy numeru slajdu 3"/>
          <p:cNvSpPr>
            <a:spLocks noGrp="1"/>
          </p:cNvSpPr>
          <p:nvPr>
            <p:ph type="sldNum" sz="quarter" idx="5"/>
          </p:nvPr>
        </p:nvSpPr>
        <p:spPr/>
        <p:txBody>
          <a:bodyPr/>
          <a:lstStyle/>
          <a:p>
            <a:fld id="{7DFBE236-69B4-4908-996E-2DF7D0903066}" type="slidenum">
              <a:rPr lang="pl-PL" smtClean="0"/>
              <a:t>33</a:t>
            </a:fld>
            <a:endParaRPr lang="pl-PL"/>
          </a:p>
        </p:txBody>
      </p:sp>
    </p:spTree>
    <p:extLst>
      <p:ext uri="{BB962C8B-B14F-4D97-AF65-F5344CB8AC3E}">
        <p14:creationId xmlns:p14="http://schemas.microsoft.com/office/powerpoint/2010/main" val="908731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OK: </a:t>
            </a:r>
            <a:r>
              <a:rPr lang="pl-PL" dirty="0" err="1"/>
              <a:t>Alpha</a:t>
            </a:r>
            <a:r>
              <a:rPr lang="pl-PL" dirty="0"/>
              <a:t> </a:t>
            </a:r>
            <a:r>
              <a:rPr lang="pl-PL" dirty="0" err="1"/>
              <a:t>Diversity</a:t>
            </a:r>
            <a:r>
              <a:rPr lang="pl-PL" dirty="0"/>
              <a:t> </a:t>
            </a:r>
            <a:r>
              <a:rPr lang="pl-PL" dirty="0" err="1"/>
              <a:t>Estimates</a:t>
            </a:r>
            <a:r>
              <a:rPr lang="pl-PL" dirty="0"/>
              <a:t>: Shannon </a:t>
            </a:r>
            <a:r>
              <a:rPr lang="pl-PL" dirty="0" err="1"/>
              <a:t>only</a:t>
            </a:r>
            <a:endParaRPr lang="pl-PL" dirty="0"/>
          </a:p>
          <a:p>
            <a:r>
              <a:rPr lang="pl-PL" dirty="0"/>
              <a:t>X </a:t>
            </a:r>
            <a:r>
              <a:rPr lang="pl-PL" dirty="0" err="1"/>
              <a:t>disease</a:t>
            </a:r>
            <a:r>
              <a:rPr lang="pl-PL" dirty="0"/>
              <a:t>; </a:t>
            </a:r>
            <a:r>
              <a:rPr lang="pl-PL" dirty="0" err="1"/>
              <a:t>color</a:t>
            </a:r>
            <a:r>
              <a:rPr lang="pl-PL" dirty="0"/>
              <a:t> </a:t>
            </a:r>
            <a:r>
              <a:rPr lang="pl-PL" dirty="0" err="1"/>
              <a:t>disease</a:t>
            </a:r>
            <a:r>
              <a:rPr lang="pl-PL" dirty="0"/>
              <a:t>, </a:t>
            </a:r>
            <a:r>
              <a:rPr lang="pl-PL" dirty="0" err="1"/>
              <a:t>shape</a:t>
            </a:r>
            <a:r>
              <a:rPr lang="pl-PL" dirty="0"/>
              <a:t> </a:t>
            </a:r>
            <a:r>
              <a:rPr lang="pl-PL" dirty="0" err="1"/>
              <a:t>null</a:t>
            </a:r>
            <a:r>
              <a:rPr lang="pl-PL" dirty="0"/>
              <a:t>, </a:t>
            </a:r>
            <a:r>
              <a:rPr lang="pl-PL" dirty="0" err="1"/>
              <a:t>size</a:t>
            </a:r>
            <a:r>
              <a:rPr lang="pl-PL" dirty="0"/>
              <a:t> 10, </a:t>
            </a:r>
            <a:r>
              <a:rPr lang="pl-PL" dirty="0" err="1"/>
              <a:t>opacity</a:t>
            </a:r>
            <a:r>
              <a:rPr lang="pl-PL" dirty="0"/>
              <a:t> 1, max. </a:t>
            </a:r>
            <a:r>
              <a:rPr lang="pl-PL" dirty="0" err="1"/>
              <a:t>Labels</a:t>
            </a:r>
            <a:r>
              <a:rPr lang="pl-PL" dirty="0"/>
              <a:t> 30. </a:t>
            </a:r>
            <a:r>
              <a:rPr lang="pl-PL" dirty="0" err="1"/>
              <a:t>angle</a:t>
            </a:r>
            <a:r>
              <a:rPr lang="pl-PL" dirty="0"/>
              <a:t> 90; </a:t>
            </a:r>
            <a:r>
              <a:rPr lang="pl-PL" dirty="0" err="1"/>
              <a:t>source</a:t>
            </a:r>
            <a:r>
              <a:rPr lang="pl-PL" dirty="0"/>
              <a:t> data </a:t>
            </a:r>
            <a:r>
              <a:rPr lang="pl-PL" dirty="0" err="1"/>
              <a:t>original</a:t>
            </a:r>
            <a:r>
              <a:rPr lang="pl-PL" dirty="0"/>
              <a:t>, </a:t>
            </a:r>
            <a:r>
              <a:rPr lang="pl-PL" dirty="0" err="1"/>
              <a:t>width</a:t>
            </a:r>
            <a:r>
              <a:rPr lang="pl-PL" dirty="0"/>
              <a:t> 4, </a:t>
            </a:r>
            <a:r>
              <a:rPr lang="pl-PL" dirty="0" err="1"/>
              <a:t>height</a:t>
            </a:r>
            <a:r>
              <a:rPr lang="pl-PL" dirty="0"/>
              <a:t> 10</a:t>
            </a:r>
          </a:p>
          <a:p>
            <a:r>
              <a:rPr lang="pl-PL" dirty="0" err="1"/>
              <a:t>Disease_Host_Sample</a:t>
            </a:r>
            <a:r>
              <a:rPr lang="pl-PL" dirty="0"/>
              <a:t> </a:t>
            </a:r>
            <a:r>
              <a:rPr lang="pl-PL" dirty="0" err="1"/>
              <a:t>Type</a:t>
            </a:r>
            <a:r>
              <a:rPr lang="pl-PL" dirty="0"/>
              <a:t>/</a:t>
            </a:r>
            <a:r>
              <a:rPr lang="pl-PL" dirty="0" err="1"/>
              <a:t>Color</a:t>
            </a:r>
            <a:r>
              <a:rPr lang="pl-PL" dirty="0"/>
              <a:t>: </a:t>
            </a:r>
            <a:r>
              <a:rPr lang="pl-PL" dirty="0" err="1"/>
              <a:t>SampleType</a:t>
            </a:r>
            <a:r>
              <a:rPr lang="pl-PL" dirty="0"/>
              <a:t>/</a:t>
            </a:r>
            <a:r>
              <a:rPr lang="pl-PL" dirty="0" err="1"/>
              <a:t>null</a:t>
            </a:r>
            <a:endParaRPr lang="pl-PL" dirty="0"/>
          </a:p>
          <a:p>
            <a:endParaRPr lang="pl-PL" dirty="0"/>
          </a:p>
        </p:txBody>
      </p:sp>
      <p:sp>
        <p:nvSpPr>
          <p:cNvPr id="4" name="Symbol zastępczy numeru slajdu 3"/>
          <p:cNvSpPr>
            <a:spLocks noGrp="1"/>
          </p:cNvSpPr>
          <p:nvPr>
            <p:ph type="sldNum" sz="quarter" idx="5"/>
          </p:nvPr>
        </p:nvSpPr>
        <p:spPr/>
        <p:txBody>
          <a:bodyPr/>
          <a:lstStyle/>
          <a:p>
            <a:fld id="{7DFBE236-69B4-4908-996E-2DF7D0903066}" type="slidenum">
              <a:rPr lang="pl-PL" smtClean="0"/>
              <a:t>34</a:t>
            </a:fld>
            <a:endParaRPr lang="pl-PL"/>
          </a:p>
        </p:txBody>
      </p:sp>
    </p:spTree>
    <p:extLst>
      <p:ext uri="{BB962C8B-B14F-4D97-AF65-F5344CB8AC3E}">
        <p14:creationId xmlns:p14="http://schemas.microsoft.com/office/powerpoint/2010/main" val="1835485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b="1" dirty="0"/>
              <a:t>Just to </a:t>
            </a:r>
            <a:r>
              <a:rPr lang="pl-PL" b="1" dirty="0" err="1"/>
              <a:t>remind</a:t>
            </a:r>
            <a:endParaRPr lang="pl-PL" b="1" dirty="0"/>
          </a:p>
          <a:p>
            <a:endParaRPr lang="pl-PL" dirty="0"/>
          </a:p>
        </p:txBody>
      </p:sp>
      <p:sp>
        <p:nvSpPr>
          <p:cNvPr id="4" name="Symbol zastępczy numeru slajdu 3"/>
          <p:cNvSpPr>
            <a:spLocks noGrp="1"/>
          </p:cNvSpPr>
          <p:nvPr>
            <p:ph type="sldNum" sz="quarter" idx="5"/>
          </p:nvPr>
        </p:nvSpPr>
        <p:spPr/>
        <p:txBody>
          <a:bodyPr/>
          <a:lstStyle/>
          <a:p>
            <a:fld id="{7DFBE236-69B4-4908-996E-2DF7D0903066}" type="slidenum">
              <a:rPr lang="pl-PL" smtClean="0"/>
              <a:t>37</a:t>
            </a:fld>
            <a:endParaRPr lang="pl-PL"/>
          </a:p>
        </p:txBody>
      </p:sp>
    </p:spTree>
    <p:extLst>
      <p:ext uri="{BB962C8B-B14F-4D97-AF65-F5344CB8AC3E}">
        <p14:creationId xmlns:p14="http://schemas.microsoft.com/office/powerpoint/2010/main" val="3915900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DNA extractions from all samples were sent for 16S V4 amplicon metagenomic sequencing (Illumina) followed by bioinformatics analyses (DADA2) and contribution estimates of the proportions of different maternal sources to a sample of a neonatal sink was obtained with sourcetracker2 by dyad pair.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DFBE236-69B4-4908-996E-2DF7D0903066}" type="slidenum">
              <a:rPr lang="pl-PL" smtClean="0"/>
              <a:t>3</a:t>
            </a:fld>
            <a:endParaRPr lang="pl-PL"/>
          </a:p>
        </p:txBody>
      </p:sp>
    </p:spTree>
    <p:extLst>
      <p:ext uri="{BB962C8B-B14F-4D97-AF65-F5344CB8AC3E}">
        <p14:creationId xmlns:p14="http://schemas.microsoft.com/office/powerpoint/2010/main" val="674515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1" dirty="0"/>
              <a:t>Just to </a:t>
            </a:r>
            <a:r>
              <a:rPr lang="pl-PL" b="1" dirty="0" err="1"/>
              <a:t>remind</a:t>
            </a:r>
            <a:endParaRPr lang="pl-PL" b="1" dirty="0"/>
          </a:p>
        </p:txBody>
      </p:sp>
      <p:sp>
        <p:nvSpPr>
          <p:cNvPr id="4" name="Symbol zastępczy numeru slajdu 3"/>
          <p:cNvSpPr>
            <a:spLocks noGrp="1"/>
          </p:cNvSpPr>
          <p:nvPr>
            <p:ph type="sldNum" sz="quarter" idx="5"/>
          </p:nvPr>
        </p:nvSpPr>
        <p:spPr/>
        <p:txBody>
          <a:bodyPr/>
          <a:lstStyle/>
          <a:p>
            <a:fld id="{7DFBE236-69B4-4908-996E-2DF7D0903066}" type="slidenum">
              <a:rPr lang="pl-PL" smtClean="0"/>
              <a:t>38</a:t>
            </a:fld>
            <a:endParaRPr lang="pl-PL"/>
          </a:p>
        </p:txBody>
      </p:sp>
    </p:spTree>
    <p:extLst>
      <p:ext uri="{BB962C8B-B14F-4D97-AF65-F5344CB8AC3E}">
        <p14:creationId xmlns:p14="http://schemas.microsoft.com/office/powerpoint/2010/main" val="75887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b="1" dirty="0"/>
              <a:t>Just to </a:t>
            </a:r>
            <a:r>
              <a:rPr lang="pl-PL" b="1" dirty="0" err="1"/>
              <a:t>remind</a:t>
            </a:r>
            <a:endParaRPr lang="pl-PL" b="1" dirty="0"/>
          </a:p>
          <a:p>
            <a:endParaRPr lang="pl-PL" dirty="0"/>
          </a:p>
        </p:txBody>
      </p:sp>
      <p:sp>
        <p:nvSpPr>
          <p:cNvPr id="4" name="Symbol zastępczy numeru slajdu 3"/>
          <p:cNvSpPr>
            <a:spLocks noGrp="1"/>
          </p:cNvSpPr>
          <p:nvPr>
            <p:ph type="sldNum" sz="quarter" idx="5"/>
          </p:nvPr>
        </p:nvSpPr>
        <p:spPr/>
        <p:txBody>
          <a:bodyPr/>
          <a:lstStyle/>
          <a:p>
            <a:fld id="{7DFBE236-69B4-4908-996E-2DF7D0903066}" type="slidenum">
              <a:rPr lang="pl-PL" smtClean="0"/>
              <a:t>39</a:t>
            </a:fld>
            <a:endParaRPr lang="pl-PL"/>
          </a:p>
        </p:txBody>
      </p:sp>
    </p:spTree>
    <p:extLst>
      <p:ext uri="{BB962C8B-B14F-4D97-AF65-F5344CB8AC3E}">
        <p14:creationId xmlns:p14="http://schemas.microsoft.com/office/powerpoint/2010/main" val="3373362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b="1" dirty="0"/>
              <a:t>Just to </a:t>
            </a:r>
            <a:r>
              <a:rPr lang="pl-PL" b="1" dirty="0" err="1"/>
              <a:t>remind</a:t>
            </a:r>
            <a:endParaRPr lang="pl-PL" b="1" dirty="0"/>
          </a:p>
          <a:p>
            <a:endParaRPr lang="pl-PL" dirty="0"/>
          </a:p>
        </p:txBody>
      </p:sp>
      <p:sp>
        <p:nvSpPr>
          <p:cNvPr id="4" name="Symbol zastępczy numeru slajdu 3"/>
          <p:cNvSpPr>
            <a:spLocks noGrp="1"/>
          </p:cNvSpPr>
          <p:nvPr>
            <p:ph type="sldNum" sz="quarter" idx="5"/>
          </p:nvPr>
        </p:nvSpPr>
        <p:spPr/>
        <p:txBody>
          <a:bodyPr/>
          <a:lstStyle/>
          <a:p>
            <a:fld id="{7DFBE236-69B4-4908-996E-2DF7D0903066}" type="slidenum">
              <a:rPr lang="pl-PL" smtClean="0"/>
              <a:t>40</a:t>
            </a:fld>
            <a:endParaRPr lang="pl-PL"/>
          </a:p>
        </p:txBody>
      </p:sp>
    </p:spTree>
    <p:extLst>
      <p:ext uri="{BB962C8B-B14F-4D97-AF65-F5344CB8AC3E}">
        <p14:creationId xmlns:p14="http://schemas.microsoft.com/office/powerpoint/2010/main" val="2655419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indent="449580" algn="just">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Detailed clinical characteristics of the women are presented in </a:t>
            </a:r>
            <a:r>
              <a:rPr lang="en-US" sz="1800" dirty="0">
                <a:effectLst/>
                <a:highlight>
                  <a:srgbClr val="00FF00"/>
                </a:highlight>
                <a:latin typeface="Times New Roman" panose="02020603050405020304" pitchFamily="18" charset="0"/>
                <a:ea typeface="Calibri" panose="020F0502020204030204" pitchFamily="34" charset="0"/>
                <a:cs typeface="Times New Roman" panose="02020603050405020304" pitchFamily="18" charset="0"/>
              </a:rPr>
              <a:t>Table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_</a:t>
            </a:r>
            <a:r>
              <a:rPr lang="pl-PL"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 There were differences in the gestation (weeks) between women with T1D (38.1 ± 0.7) and unaffected women (39.2 ± 1.0) (P&lt;0.0001) (</a:t>
            </a:r>
            <a:r>
              <a:rPr lang="en-US" sz="1800" dirty="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Figure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S1A). There was no statistically significant difference in terms of delivery mode comparing subgroups of Caesarian and vaginal (including the vaginal and vacuum-assisted vaginal) deliveries in the women with T1D [33 (66%) vs. 17 (34%)] and unaffected women [20 (47.5%) vs. 22 (52.5%)]. At the delivery time women with T1D were younger (30 ± 4) comparing to the unaffected women (32 ± 4) (</a:t>
            </a:r>
            <a:r>
              <a:rPr lang="en-US" sz="1800" dirty="0">
                <a:effectLst/>
                <a:highlight>
                  <a:srgbClr val="00FF00"/>
                </a:highlight>
                <a:latin typeface="Times New Roman" panose="02020603050405020304" pitchFamily="18" charset="0"/>
                <a:ea typeface="Calibri" panose="020F0502020204030204" pitchFamily="34" charset="0"/>
                <a:cs typeface="Times New Roman" panose="02020603050405020304" pitchFamily="18" charset="0"/>
              </a:rPr>
              <a:t>Table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 BMI before pregnancy, weight gain during pregnancy and BMI before delivery were comparable in the studied groups of women (</a:t>
            </a:r>
            <a:r>
              <a:rPr lang="en-US" sz="1800" dirty="0">
                <a:effectLst/>
                <a:highlight>
                  <a:srgbClr val="00FF00"/>
                </a:highlight>
                <a:latin typeface="Times New Roman" panose="02020603050405020304" pitchFamily="18" charset="0"/>
                <a:ea typeface="Calibri" panose="020F0502020204030204" pitchFamily="34" charset="0"/>
                <a:cs typeface="Times New Roman" panose="02020603050405020304" pitchFamily="18" charset="0"/>
              </a:rPr>
              <a:t>Table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 Detailed dietary aspects recorded for the studied women are described elsewhere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Gutaj</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et al. 2020], while the selected nutritional aspects (percentages of energy from fat, saturated fatty acids, carbohydrates and proteins) are presented in the </a:t>
            </a:r>
            <a:r>
              <a:rPr lang="en-US" sz="1800" dirty="0">
                <a:effectLst/>
                <a:highlight>
                  <a:srgbClr val="00FF00"/>
                </a:highlight>
                <a:latin typeface="Times New Roman" panose="02020603050405020304" pitchFamily="18" charset="0"/>
                <a:ea typeface="Calibri" panose="020F0502020204030204" pitchFamily="34" charset="0"/>
                <a:cs typeface="Times New Roman" panose="02020603050405020304" pitchFamily="18" charset="0"/>
              </a:rPr>
              <a:t>Table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 The percentage of energy derived from total protein in the diet of women with T1D was higher compared to the diet of unaffected women (P=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0.029). The percentage of energy derived from carbohydrates in the diet of women with T1D was lower compared to the diet of unaffected women (P=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0.0171) (</a:t>
            </a:r>
            <a:r>
              <a:rPr lang="en-US" sz="1800" dirty="0">
                <a:effectLst/>
                <a:highlight>
                  <a:srgbClr val="00FF00"/>
                </a:highlight>
                <a:latin typeface="Times New Roman" panose="02020603050405020304" pitchFamily="18" charset="0"/>
                <a:ea typeface="Calibri" panose="020F0502020204030204" pitchFamily="34" charset="0"/>
                <a:cs typeface="Times New Roman" panose="02020603050405020304" pitchFamily="18" charset="0"/>
              </a:rPr>
              <a:t>Table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49580" algn="just">
              <a:lnSpc>
                <a:spcPct val="200000"/>
              </a:lnSpc>
              <a:spcBef>
                <a:spcPts val="0"/>
              </a:spcBef>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Glycaemic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control was satisfactory in second and third trimesters in the women with T1D, in accordance with the recommendations of the Polish Diabetes Association, in which one of the criteria for good diabetes control during pregnancy is a glycated hemoglobin level ≤ 6.1% (43 mmol/mol) (</a:t>
            </a:r>
            <a:r>
              <a:rPr lang="en-US" sz="1800" dirty="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Figure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S1B). There was no substantial difference in the results of diabetes control when comparing the data of the second and third trimesters of pregnancy (P=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0.682).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pl-PL"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Tables prepared in accordance with the TEDDY study 2018</a:t>
            </a:r>
          </a:p>
          <a:p>
            <a:endParaRPr lang="pl-PL" dirty="0"/>
          </a:p>
        </p:txBody>
      </p:sp>
      <p:sp>
        <p:nvSpPr>
          <p:cNvPr id="4" name="Symbol zastępczy numeru slajdu 3"/>
          <p:cNvSpPr>
            <a:spLocks noGrp="1"/>
          </p:cNvSpPr>
          <p:nvPr>
            <p:ph type="sldNum" sz="quarter" idx="5"/>
          </p:nvPr>
        </p:nvSpPr>
        <p:spPr/>
        <p:txBody>
          <a:bodyPr/>
          <a:lstStyle/>
          <a:p>
            <a:fld id="{7DFBE236-69B4-4908-996E-2DF7D0903066}" type="slidenum">
              <a:rPr lang="pl-PL" smtClean="0"/>
              <a:t>4</a:t>
            </a:fld>
            <a:endParaRPr lang="pl-PL"/>
          </a:p>
        </p:txBody>
      </p:sp>
    </p:spTree>
    <p:extLst>
      <p:ext uri="{BB962C8B-B14F-4D97-AF65-F5344CB8AC3E}">
        <p14:creationId xmlns:p14="http://schemas.microsoft.com/office/powerpoint/2010/main" val="3073670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indent="449580" algn="just">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Clinical characteristics of the neonates are presented in </a:t>
            </a:r>
            <a:r>
              <a:rPr lang="en-US" sz="1800" dirty="0">
                <a:effectLst/>
                <a:highlight>
                  <a:srgbClr val="00FF00"/>
                </a:highlight>
                <a:latin typeface="Times New Roman" panose="02020603050405020304" pitchFamily="18" charset="0"/>
                <a:ea typeface="Calibri" panose="020F0502020204030204" pitchFamily="34" charset="0"/>
                <a:cs typeface="Times New Roman" panose="02020603050405020304" pitchFamily="18" charset="0"/>
              </a:rPr>
              <a:t>Table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 No preterm neonates were involved in the study. 64% of newborns born to the women with T1D and 93% of newborns of the unaffected women were classified as appropriate for gestational age (AGA), 28% and 7%, respectively, were considered large for gestational age (LGA) (P= 0.0102), while newborn small for gestational age (SGA) were born only to the women with T1D (8%) (</a:t>
            </a:r>
            <a:r>
              <a:rPr lang="en-US" sz="1800" dirty="0">
                <a:effectLst/>
                <a:highlight>
                  <a:srgbClr val="00FF00"/>
                </a:highlight>
                <a:latin typeface="Times New Roman" panose="02020603050405020304" pitchFamily="18" charset="0"/>
                <a:ea typeface="Calibri" panose="020F0502020204030204" pitchFamily="34" charset="0"/>
                <a:cs typeface="Times New Roman" panose="02020603050405020304" pitchFamily="18" charset="0"/>
              </a:rPr>
              <a:t>Table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a:t>
            </a:r>
            <a:r>
              <a:rPr lang="en-US" sz="1800" dirty="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 Figure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S2A).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49580" algn="just">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newborns born to women with T1D, 2-5 measurements of blood glucose levels were performed over time (</a:t>
            </a:r>
            <a:r>
              <a:rPr lang="en-US" sz="1800" dirty="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Figure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S2B). Generally, no hypoglycemia was observed in the newborns (</a:t>
            </a:r>
            <a:r>
              <a:rPr lang="en-US" sz="1800" dirty="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Figure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S2C). No correlation was found between the glycated hemoglobin level in women with T1D measured before delivery and the level of glucose in newborns born to these women (</a:t>
            </a:r>
            <a:r>
              <a:rPr lang="en-US" sz="1800" dirty="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Figure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49580" algn="just">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14% and 95% of the newborns were breastfed, respectively, by mothers with T1D and unaffected women. Mixed feeding, including mother's milk and formula milk, was administered to 82% of newborns of mothers with T1D (</a:t>
            </a:r>
            <a:r>
              <a:rPr lang="en-US" sz="1800" dirty="0">
                <a:effectLst/>
                <a:highlight>
                  <a:srgbClr val="00FF00"/>
                </a:highlight>
                <a:latin typeface="Times New Roman" panose="02020603050405020304" pitchFamily="18" charset="0"/>
                <a:ea typeface="Calibri" panose="020F0502020204030204" pitchFamily="34" charset="0"/>
                <a:cs typeface="Times New Roman" panose="02020603050405020304" pitchFamily="18" charset="0"/>
              </a:rPr>
              <a:t>Table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4" name="Symbol zastępczy numeru slajdu 3"/>
          <p:cNvSpPr>
            <a:spLocks noGrp="1"/>
          </p:cNvSpPr>
          <p:nvPr>
            <p:ph type="sldNum" sz="quarter" idx="5"/>
          </p:nvPr>
        </p:nvSpPr>
        <p:spPr/>
        <p:txBody>
          <a:bodyPr/>
          <a:lstStyle/>
          <a:p>
            <a:fld id="{7DFBE236-69B4-4908-996E-2DF7D0903066}" type="slidenum">
              <a:rPr lang="pl-PL" smtClean="0"/>
              <a:t>5</a:t>
            </a:fld>
            <a:endParaRPr lang="pl-PL"/>
          </a:p>
        </p:txBody>
      </p:sp>
    </p:spTree>
    <p:extLst>
      <p:ext uri="{BB962C8B-B14F-4D97-AF65-F5344CB8AC3E}">
        <p14:creationId xmlns:p14="http://schemas.microsoft.com/office/powerpoint/2010/main" val="195871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Arial" panose="020B0604020202020204" pitchFamily="34" charset="0"/>
                <a:ea typeface="Calibri" panose="020F0502020204030204" pitchFamily="34" charset="0"/>
                <a:cs typeface="Times New Roman" panose="02020603050405020304" pitchFamily="18" charset="0"/>
              </a:rPr>
              <a:t>Figure X.</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PCoA</a:t>
            </a:r>
            <a:r>
              <a:rPr lang="en-US" sz="1800" dirty="0">
                <a:effectLst/>
                <a:latin typeface="Arial" panose="020B0604020202020204" pitchFamily="34" charset="0"/>
                <a:ea typeface="Calibri" panose="020F0502020204030204" pitchFamily="34" charset="0"/>
                <a:cs typeface="Times New Roman" panose="02020603050405020304" pitchFamily="18" charset="0"/>
              </a:rPr>
              <a:t> plot comparisons of maternal microbiome community composition by disease state(left), delivery mode (center), and maternal 1</a:t>
            </a:r>
            <a:r>
              <a:rPr lang="en-US" sz="1800" baseline="30000" dirty="0">
                <a:effectLst/>
                <a:latin typeface="Arial" panose="020B0604020202020204" pitchFamily="34" charset="0"/>
                <a:ea typeface="Calibri" panose="020F0502020204030204" pitchFamily="34" charset="0"/>
                <a:cs typeface="Times New Roman" panose="02020603050405020304" pitchFamily="18" charset="0"/>
              </a:rPr>
              <a:t>st</a:t>
            </a:r>
            <a:r>
              <a:rPr lang="en-US" sz="1800" dirty="0">
                <a:effectLst/>
                <a:latin typeface="Arial" panose="020B0604020202020204" pitchFamily="34" charset="0"/>
                <a:ea typeface="Calibri" panose="020F0502020204030204" pitchFamily="34" charset="0"/>
                <a:cs typeface="Times New Roman" panose="02020603050405020304" pitchFamily="18" charset="0"/>
              </a:rPr>
              <a:t> trimester hemoglobin A1c values across rectum, cervix,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midvaginal</a:t>
            </a:r>
            <a:r>
              <a:rPr lang="en-US" sz="1800" dirty="0">
                <a:effectLst/>
                <a:latin typeface="Arial" panose="020B0604020202020204" pitchFamily="34" charset="0"/>
                <a:ea typeface="Calibri" panose="020F0502020204030204" pitchFamily="34" charset="0"/>
                <a:cs typeface="Times New Roman" panose="02020603050405020304" pitchFamily="18" charset="0"/>
              </a:rPr>
              <a:t>, and vaginal introitus sample types (top to bottom).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PCoA</a:t>
            </a:r>
            <a:r>
              <a:rPr lang="en-US" sz="1800" dirty="0">
                <a:effectLst/>
                <a:latin typeface="Arial" panose="020B0604020202020204" pitchFamily="34" charset="0"/>
                <a:ea typeface="Calibri" panose="020F0502020204030204" pitchFamily="34" charset="0"/>
                <a:cs typeface="Times New Roman" panose="02020603050405020304" pitchFamily="18" charset="0"/>
              </a:rPr>
              <a:t> plots coordinates are based on </a:t>
            </a:r>
            <a:r>
              <a:rPr lang="en-US" sz="1800" b="1" dirty="0">
                <a:effectLst/>
                <a:latin typeface="Arial" panose="020B0604020202020204" pitchFamily="34" charset="0"/>
                <a:ea typeface="Calibri" panose="020F0502020204030204" pitchFamily="34" charset="0"/>
                <a:cs typeface="Times New Roman" panose="02020603050405020304" pitchFamily="18" charset="0"/>
              </a:rPr>
              <a:t>A)</a:t>
            </a:r>
            <a:r>
              <a:rPr lang="en-US" sz="1800" dirty="0">
                <a:effectLst/>
                <a:latin typeface="Arial" panose="020B0604020202020204" pitchFamily="34" charset="0"/>
                <a:ea typeface="Calibri" panose="020F0502020204030204" pitchFamily="34" charset="0"/>
                <a:cs typeface="Times New Roman" panose="02020603050405020304" pitchFamily="18" charset="0"/>
              </a:rPr>
              <a:t> Weighted and </a:t>
            </a:r>
            <a:r>
              <a:rPr lang="en-US" sz="1800" b="1" dirty="0">
                <a:effectLst/>
                <a:latin typeface="Arial" panose="020B0604020202020204" pitchFamily="34" charset="0"/>
                <a:ea typeface="Calibri" panose="020F0502020204030204" pitchFamily="34" charset="0"/>
                <a:cs typeface="Times New Roman" panose="02020603050405020304" pitchFamily="18" charset="0"/>
              </a:rPr>
              <a:t>B)</a:t>
            </a:r>
            <a:r>
              <a:rPr lang="en-US" sz="1800" dirty="0">
                <a:effectLst/>
                <a:latin typeface="Arial" panose="020B0604020202020204" pitchFamily="34" charset="0"/>
                <a:ea typeface="Calibri" panose="020F0502020204030204" pitchFamily="34" charset="0"/>
                <a:cs typeface="Times New Roman" panose="02020603050405020304" pitchFamily="18" charset="0"/>
              </a:rPr>
              <a:t> Unweighted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UniFrac</a:t>
            </a:r>
            <a:r>
              <a:rPr lang="en-US" sz="1800" dirty="0">
                <a:effectLst/>
                <a:latin typeface="Arial" panose="020B0604020202020204" pitchFamily="34" charset="0"/>
                <a:ea typeface="Calibri" panose="020F0502020204030204" pitchFamily="34" charset="0"/>
                <a:cs typeface="Times New Roman" panose="02020603050405020304" pitchFamily="18" charset="0"/>
              </a:rPr>
              <a:t> dissimilarity indices obtained from VST transformed ASV counts. Trendlines are derived from</a:t>
            </a:r>
            <a:r>
              <a:rPr lang="en-US" sz="1800" dirty="0">
                <a:effectLst/>
                <a:latin typeface="Calibri" panose="020F0502020204030204" pitchFamily="34" charset="0"/>
                <a:ea typeface="Calibri" panose="020F0502020204030204" pitchFamily="34" charset="0"/>
                <a:cs typeface="Times New Roman" panose="02020603050405020304" pitchFamily="18" charset="0"/>
              </a:rPr>
              <a:t> f</a:t>
            </a:r>
            <a:r>
              <a:rPr lang="en-US" sz="1800" dirty="0">
                <a:effectLst/>
                <a:latin typeface="Arial" panose="020B0604020202020204" pitchFamily="34" charset="0"/>
                <a:ea typeface="Calibri" panose="020F0502020204030204" pitchFamily="34" charset="0"/>
                <a:cs typeface="Times New Roman" panose="02020603050405020304" pitchFamily="18" charset="0"/>
              </a:rPr>
              <a:t>itting generalized linear models for each factor and statistical significance annotations are based on adonis2 permutational analysis of variance scores (permutations = 9999)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Arial" panose="020B0604020202020204" pitchFamily="34" charset="0"/>
                <a:ea typeface="Calibri" panose="020F0502020204030204" pitchFamily="34" charset="0"/>
                <a:cs typeface="Times New Roman" panose="02020603050405020304" pitchFamily="18" charset="0"/>
              </a:rPr>
              <a:t>Table X.</a:t>
            </a:r>
            <a:r>
              <a:rPr lang="en-US" sz="1800" dirty="0">
                <a:effectLst/>
                <a:latin typeface="Arial" panose="020B0604020202020204" pitchFamily="34" charset="0"/>
                <a:ea typeface="Calibri" panose="020F0502020204030204" pitchFamily="34" charset="0"/>
                <a:cs typeface="Times New Roman" panose="02020603050405020304" pitchFamily="18" charset="0"/>
              </a:rPr>
              <a:t> adonis2 permutational analysis of variance scores (permutations = 9999) comparisons of maternal and neonatal microbiome community beta diversity by disease state, delivery mode, and maternal 1</a:t>
            </a:r>
            <a:r>
              <a:rPr lang="en-US" sz="1800" baseline="30000" dirty="0">
                <a:effectLst/>
                <a:latin typeface="Arial" panose="020B0604020202020204" pitchFamily="34" charset="0"/>
                <a:ea typeface="Calibri" panose="020F0502020204030204" pitchFamily="34" charset="0"/>
                <a:cs typeface="Times New Roman" panose="02020603050405020304" pitchFamily="18" charset="0"/>
              </a:rPr>
              <a:t>st</a:t>
            </a:r>
            <a:r>
              <a:rPr lang="en-US" sz="1800" dirty="0">
                <a:effectLst/>
                <a:latin typeface="Arial" panose="020B0604020202020204" pitchFamily="34" charset="0"/>
                <a:ea typeface="Calibri" panose="020F0502020204030204" pitchFamily="34" charset="0"/>
                <a:cs typeface="Times New Roman" panose="02020603050405020304" pitchFamily="18" charset="0"/>
              </a:rPr>
              <a:t> trimester hemoglobin A1c values across rectum, cervix,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midvaginal</a:t>
            </a:r>
            <a:r>
              <a:rPr lang="en-US" sz="1800" dirty="0">
                <a:effectLst/>
                <a:latin typeface="Arial" panose="020B0604020202020204" pitchFamily="34" charset="0"/>
                <a:ea typeface="Calibri" panose="020F0502020204030204" pitchFamily="34" charset="0"/>
                <a:cs typeface="Times New Roman" panose="02020603050405020304" pitchFamily="18" charset="0"/>
              </a:rPr>
              <a:t>, vaginal introitus, stool and ear sample types. Missing 1</a:t>
            </a:r>
            <a:r>
              <a:rPr lang="en-US" sz="1800" baseline="30000" dirty="0">
                <a:effectLst/>
                <a:latin typeface="Arial" panose="020B0604020202020204" pitchFamily="34" charset="0"/>
                <a:ea typeface="Calibri" panose="020F0502020204030204" pitchFamily="34" charset="0"/>
                <a:cs typeface="Times New Roman" panose="02020603050405020304" pitchFamily="18" charset="0"/>
              </a:rPr>
              <a:t>st</a:t>
            </a:r>
            <a:r>
              <a:rPr lang="en-US" sz="1800" dirty="0">
                <a:effectLst/>
                <a:latin typeface="Arial" panose="020B0604020202020204" pitchFamily="34" charset="0"/>
                <a:ea typeface="Calibri" panose="020F0502020204030204" pitchFamily="34" charset="0"/>
                <a:cs typeface="Times New Roman" panose="02020603050405020304" pitchFamily="18" charset="0"/>
              </a:rPr>
              <a:t> trimester hemoglobin A1c values were either imputed using a KNN based model from the remaining metadata values for T1D patients or generated based on a norm distribution derived from average 1st Trimester HbA1C values for nondiabetic mothers (4.96 ± 0.53).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DFBE236-69B4-4908-996E-2DF7D0903066}" type="slidenum">
              <a:rPr lang="pl-PL" smtClean="0"/>
              <a:t>6</a:t>
            </a:fld>
            <a:endParaRPr lang="pl-PL"/>
          </a:p>
        </p:txBody>
      </p:sp>
    </p:spTree>
    <p:extLst>
      <p:ext uri="{BB962C8B-B14F-4D97-AF65-F5344CB8AC3E}">
        <p14:creationId xmlns:p14="http://schemas.microsoft.com/office/powerpoint/2010/main" val="3202574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Arial" panose="020B0604020202020204" pitchFamily="34" charset="0"/>
                <a:ea typeface="Calibri" panose="020F0502020204030204" pitchFamily="34" charset="0"/>
                <a:cs typeface="Times New Roman" panose="02020603050405020304" pitchFamily="18" charset="0"/>
              </a:rPr>
              <a:t>Figure X.</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PCoA</a:t>
            </a:r>
            <a:r>
              <a:rPr lang="en-US" sz="1800" dirty="0">
                <a:effectLst/>
                <a:latin typeface="Arial" panose="020B0604020202020204" pitchFamily="34" charset="0"/>
                <a:ea typeface="Calibri" panose="020F0502020204030204" pitchFamily="34" charset="0"/>
                <a:cs typeface="Times New Roman" panose="02020603050405020304" pitchFamily="18" charset="0"/>
              </a:rPr>
              <a:t> plot comparisons of neonatal microbiome community composition by disease state(left), delivery mode (center), and maternal 1</a:t>
            </a:r>
            <a:r>
              <a:rPr lang="en-US" sz="1800" baseline="30000" dirty="0">
                <a:effectLst/>
                <a:latin typeface="Arial" panose="020B0604020202020204" pitchFamily="34" charset="0"/>
                <a:ea typeface="Calibri" panose="020F0502020204030204" pitchFamily="34" charset="0"/>
                <a:cs typeface="Times New Roman" panose="02020603050405020304" pitchFamily="18" charset="0"/>
              </a:rPr>
              <a:t>st</a:t>
            </a:r>
            <a:r>
              <a:rPr lang="en-US" sz="1800" dirty="0">
                <a:effectLst/>
                <a:latin typeface="Arial" panose="020B0604020202020204" pitchFamily="34" charset="0"/>
                <a:ea typeface="Calibri" panose="020F0502020204030204" pitchFamily="34" charset="0"/>
                <a:cs typeface="Times New Roman" panose="02020603050405020304" pitchFamily="18" charset="0"/>
              </a:rPr>
              <a:t> trimester hemoglobin A1c values across stool and ear sample types (top to bottom).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PCoA</a:t>
            </a:r>
            <a:r>
              <a:rPr lang="en-US" sz="1800" dirty="0">
                <a:effectLst/>
                <a:latin typeface="Arial" panose="020B0604020202020204" pitchFamily="34" charset="0"/>
                <a:ea typeface="Calibri" panose="020F0502020204030204" pitchFamily="34" charset="0"/>
                <a:cs typeface="Times New Roman" panose="02020603050405020304" pitchFamily="18" charset="0"/>
              </a:rPr>
              <a:t> plots coordinates are based on </a:t>
            </a:r>
            <a:r>
              <a:rPr lang="en-US" sz="1800" b="1" dirty="0">
                <a:effectLst/>
                <a:latin typeface="Arial" panose="020B0604020202020204" pitchFamily="34" charset="0"/>
                <a:ea typeface="Calibri" panose="020F0502020204030204" pitchFamily="34" charset="0"/>
                <a:cs typeface="Times New Roman" panose="02020603050405020304" pitchFamily="18" charset="0"/>
              </a:rPr>
              <a:t>A)</a:t>
            </a:r>
            <a:r>
              <a:rPr lang="en-US" sz="1800" dirty="0">
                <a:effectLst/>
                <a:latin typeface="Arial" panose="020B0604020202020204" pitchFamily="34" charset="0"/>
                <a:ea typeface="Calibri" panose="020F0502020204030204" pitchFamily="34" charset="0"/>
                <a:cs typeface="Times New Roman" panose="02020603050405020304" pitchFamily="18" charset="0"/>
              </a:rPr>
              <a:t> Weighted and </a:t>
            </a:r>
            <a:r>
              <a:rPr lang="en-US" sz="1800" b="1" dirty="0">
                <a:effectLst/>
                <a:latin typeface="Arial" panose="020B0604020202020204" pitchFamily="34" charset="0"/>
                <a:ea typeface="Calibri" panose="020F0502020204030204" pitchFamily="34" charset="0"/>
                <a:cs typeface="Times New Roman" panose="02020603050405020304" pitchFamily="18" charset="0"/>
              </a:rPr>
              <a:t>B)</a:t>
            </a:r>
            <a:r>
              <a:rPr lang="en-US" sz="1800" dirty="0">
                <a:effectLst/>
                <a:latin typeface="Arial" panose="020B0604020202020204" pitchFamily="34" charset="0"/>
                <a:ea typeface="Calibri" panose="020F0502020204030204" pitchFamily="34" charset="0"/>
                <a:cs typeface="Times New Roman" panose="02020603050405020304" pitchFamily="18" charset="0"/>
              </a:rPr>
              <a:t> Unweighted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UniFrac</a:t>
            </a:r>
            <a:r>
              <a:rPr lang="en-US" sz="1800" dirty="0">
                <a:effectLst/>
                <a:latin typeface="Arial" panose="020B0604020202020204" pitchFamily="34" charset="0"/>
                <a:ea typeface="Calibri" panose="020F0502020204030204" pitchFamily="34" charset="0"/>
                <a:cs typeface="Times New Roman" panose="02020603050405020304" pitchFamily="18" charset="0"/>
              </a:rPr>
              <a:t> dissimilarity indices obtained from VST transformed ASV counts. Trendlines are derived from</a:t>
            </a:r>
            <a:r>
              <a:rPr lang="en-US" sz="1800" dirty="0">
                <a:effectLst/>
                <a:latin typeface="Calibri" panose="020F0502020204030204" pitchFamily="34" charset="0"/>
                <a:ea typeface="Calibri" panose="020F0502020204030204" pitchFamily="34" charset="0"/>
                <a:cs typeface="Times New Roman" panose="02020603050405020304" pitchFamily="18" charset="0"/>
              </a:rPr>
              <a:t> f</a:t>
            </a:r>
            <a:r>
              <a:rPr lang="en-US" sz="1800" dirty="0">
                <a:effectLst/>
                <a:latin typeface="Arial" panose="020B0604020202020204" pitchFamily="34" charset="0"/>
                <a:ea typeface="Calibri" panose="020F0502020204030204" pitchFamily="34" charset="0"/>
                <a:cs typeface="Times New Roman" panose="02020603050405020304" pitchFamily="18" charset="0"/>
              </a:rPr>
              <a:t>itting generalized linear models for each factor and statistical significance annotations are based on adonis2 permutational analysis of variance scores (permutations = 9999)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Arial" panose="020B0604020202020204" pitchFamily="34" charset="0"/>
                <a:ea typeface="Calibri" panose="020F0502020204030204" pitchFamily="34" charset="0"/>
                <a:cs typeface="Times New Roman" panose="02020603050405020304" pitchFamily="18" charset="0"/>
              </a:rPr>
              <a:t>Table X.</a:t>
            </a:r>
            <a:r>
              <a:rPr lang="en-US" sz="1800" dirty="0">
                <a:effectLst/>
                <a:latin typeface="Arial" panose="020B0604020202020204" pitchFamily="34" charset="0"/>
                <a:ea typeface="Calibri" panose="020F0502020204030204" pitchFamily="34" charset="0"/>
                <a:cs typeface="Times New Roman" panose="02020603050405020304" pitchFamily="18" charset="0"/>
              </a:rPr>
              <a:t> adonis2 permutational analysis of variance scores (permutations = 9999) comparisons of maternal and neonatal microbiome community beta diversity by disease state, delivery mode, and maternal 1</a:t>
            </a:r>
            <a:r>
              <a:rPr lang="en-US" sz="1800" baseline="30000" dirty="0">
                <a:effectLst/>
                <a:latin typeface="Arial" panose="020B0604020202020204" pitchFamily="34" charset="0"/>
                <a:ea typeface="Calibri" panose="020F0502020204030204" pitchFamily="34" charset="0"/>
                <a:cs typeface="Times New Roman" panose="02020603050405020304" pitchFamily="18" charset="0"/>
              </a:rPr>
              <a:t>st</a:t>
            </a:r>
            <a:r>
              <a:rPr lang="en-US" sz="1800" dirty="0">
                <a:effectLst/>
                <a:latin typeface="Arial" panose="020B0604020202020204" pitchFamily="34" charset="0"/>
                <a:ea typeface="Calibri" panose="020F0502020204030204" pitchFamily="34" charset="0"/>
                <a:cs typeface="Times New Roman" panose="02020603050405020304" pitchFamily="18" charset="0"/>
              </a:rPr>
              <a:t> trimester hemoglobin A1c values across rectum, cervix,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midvaginal</a:t>
            </a:r>
            <a:r>
              <a:rPr lang="en-US" sz="1800" dirty="0">
                <a:effectLst/>
                <a:latin typeface="Arial" panose="020B0604020202020204" pitchFamily="34" charset="0"/>
                <a:ea typeface="Calibri" panose="020F0502020204030204" pitchFamily="34" charset="0"/>
                <a:cs typeface="Times New Roman" panose="02020603050405020304" pitchFamily="18" charset="0"/>
              </a:rPr>
              <a:t>, vaginal introitus, stool and ear sample types. Missing 1</a:t>
            </a:r>
            <a:r>
              <a:rPr lang="en-US" sz="1800" baseline="30000" dirty="0">
                <a:effectLst/>
                <a:latin typeface="Arial" panose="020B0604020202020204" pitchFamily="34" charset="0"/>
                <a:ea typeface="Calibri" panose="020F0502020204030204" pitchFamily="34" charset="0"/>
                <a:cs typeface="Times New Roman" panose="02020603050405020304" pitchFamily="18" charset="0"/>
              </a:rPr>
              <a:t>st</a:t>
            </a:r>
            <a:r>
              <a:rPr lang="en-US" sz="1800" dirty="0">
                <a:effectLst/>
                <a:latin typeface="Arial" panose="020B0604020202020204" pitchFamily="34" charset="0"/>
                <a:ea typeface="Calibri" panose="020F0502020204030204" pitchFamily="34" charset="0"/>
                <a:cs typeface="Times New Roman" panose="02020603050405020304" pitchFamily="18" charset="0"/>
              </a:rPr>
              <a:t> trimester hemoglobin A1c values were either imputed using a KNN based model from the remaining metadata values for T1D patients or generated based on a norm distribution derived from average 1st Trimester HbA1C values for nondiabetic mothers (4.96 ± 0.53).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DFBE236-69B4-4908-996E-2DF7D0903066}" type="slidenum">
              <a:rPr lang="pl-PL" smtClean="0"/>
              <a:t>7</a:t>
            </a:fld>
            <a:endParaRPr lang="pl-PL"/>
          </a:p>
        </p:txBody>
      </p:sp>
    </p:spTree>
    <p:extLst>
      <p:ext uri="{BB962C8B-B14F-4D97-AF65-F5344CB8AC3E}">
        <p14:creationId xmlns:p14="http://schemas.microsoft.com/office/powerpoint/2010/main" val="2241335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7DFBE236-69B4-4908-996E-2DF7D0903066}" type="slidenum">
              <a:rPr lang="pl-PL" smtClean="0"/>
              <a:t>8</a:t>
            </a:fld>
            <a:endParaRPr lang="pl-PL"/>
          </a:p>
        </p:txBody>
      </p:sp>
    </p:spTree>
    <p:extLst>
      <p:ext uri="{BB962C8B-B14F-4D97-AF65-F5344CB8AC3E}">
        <p14:creationId xmlns:p14="http://schemas.microsoft.com/office/powerpoint/2010/main" val="1896421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Calibri" panose="020F0502020204030204" pitchFamily="34" charset="0"/>
              </a:rPr>
              <a:t>Figure X.</a:t>
            </a:r>
            <a:r>
              <a:rPr lang="en-US" sz="1200" dirty="0">
                <a:effectLst/>
                <a:latin typeface="Calibri" panose="020F0502020204030204" pitchFamily="34" charset="0"/>
                <a:ea typeface="Calibri" panose="020F0502020204030204" pitchFamily="34" charset="0"/>
                <a:cs typeface="Calibri" panose="020F0502020204030204" pitchFamily="34" charset="0"/>
              </a:rPr>
              <a:t> Heat tree comparisons of the log2 median ratios in the neonatal </a:t>
            </a:r>
            <a:r>
              <a:rPr lang="en-US" sz="1200" b="1" dirty="0">
                <a:effectLst/>
                <a:latin typeface="Calibri" panose="020F0502020204030204" pitchFamily="34" charset="0"/>
                <a:ea typeface="Calibri" panose="020F0502020204030204" pitchFamily="34" charset="0"/>
                <a:cs typeface="Calibri" panose="020F0502020204030204" pitchFamily="34" charset="0"/>
              </a:rPr>
              <a:t>A)</a:t>
            </a:r>
            <a:r>
              <a:rPr lang="en-US" sz="1200" dirty="0">
                <a:effectLst/>
                <a:latin typeface="Calibri" panose="020F0502020204030204" pitchFamily="34" charset="0"/>
                <a:ea typeface="Calibri" panose="020F0502020204030204" pitchFamily="34" charset="0"/>
                <a:cs typeface="Calibri" panose="020F0502020204030204" pitchFamily="34" charset="0"/>
              </a:rPr>
              <a:t> Ear and </a:t>
            </a:r>
            <a:r>
              <a:rPr lang="en-US" sz="1200" b="1" dirty="0">
                <a:effectLst/>
                <a:latin typeface="Calibri" panose="020F0502020204030204" pitchFamily="34" charset="0"/>
                <a:ea typeface="Calibri" panose="020F0502020204030204" pitchFamily="34" charset="0"/>
                <a:cs typeface="Calibri" panose="020F0502020204030204" pitchFamily="34" charset="0"/>
              </a:rPr>
              <a:t>B) </a:t>
            </a:r>
            <a:r>
              <a:rPr lang="en-US" sz="1200" dirty="0">
                <a:effectLst/>
                <a:latin typeface="Calibri" panose="020F0502020204030204" pitchFamily="34" charset="0"/>
                <a:ea typeface="Calibri" panose="020F0502020204030204" pitchFamily="34" charset="0"/>
                <a:cs typeface="Calibri" panose="020F0502020204030204" pitchFamily="34" charset="0"/>
              </a:rPr>
              <a:t>Stool microbiome profiles by Type 1 Diabetes disease state. Nodes are sized by the overall number of Observations matching a particular taxa. Nodes / edges colored in green were more prevalent amongst neonates of Type 1 Diabetic mothers, and nodes in Brown represent taxa that were more prevalent amongst neonates with non-diabetic mothers. See supplementary Tables X for a full list of observed differences.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DFBE236-69B4-4908-996E-2DF7D0903066}" type="slidenum">
              <a:rPr lang="pl-PL" smtClean="0"/>
              <a:t>9</a:t>
            </a:fld>
            <a:endParaRPr lang="pl-PL"/>
          </a:p>
        </p:txBody>
      </p:sp>
    </p:spTree>
    <p:extLst>
      <p:ext uri="{BB962C8B-B14F-4D97-AF65-F5344CB8AC3E}">
        <p14:creationId xmlns:p14="http://schemas.microsoft.com/office/powerpoint/2010/main" val="3938044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49580" algn="just">
              <a:lnSpc>
                <a:spcPct val="200000"/>
              </a:lnSpc>
              <a:spcBef>
                <a:spcPts val="0"/>
              </a:spcBef>
              <a:spcAft>
                <a:spcPts val="800"/>
              </a:spcAft>
            </a:pPr>
            <a:r>
              <a:rPr lang="en-US" sz="2800" dirty="0"/>
              <a:t>Figure 2. Number of differentially expressed microbiota (genera) associated with T1D in the assessed sample types (swabs taken from vaginal introitus, vaginal canal in the middle, ectocervix, and rectum as well as neonatal stool samples, and ear-skin swabs). Among the 17 genera, 11 were overrepresented and 6 were underrepresented in the cervix of the women with T1D. In the vaginal introitus and vaginal canal in the middle numbers of differentially expressed bacteria associated with T1D were similar. Two genera, Staphylococcus and </a:t>
            </a:r>
            <a:r>
              <a:rPr lang="en-US" sz="2800" dirty="0" err="1"/>
              <a:t>Sneathia</a:t>
            </a:r>
            <a:r>
              <a:rPr lang="en-US" sz="2800" dirty="0"/>
              <a:t> were found as overrepresented in the samples taken from rectum of the women with T1D. Comparing the four types of material samples taken from women, </a:t>
            </a:r>
            <a:r>
              <a:rPr lang="en-US" sz="2800" dirty="0" err="1"/>
              <a:t>Snetahia</a:t>
            </a:r>
            <a:r>
              <a:rPr lang="en-US" sz="2800" dirty="0"/>
              <a:t>, </a:t>
            </a:r>
            <a:r>
              <a:rPr lang="en-US" sz="2800" dirty="0" err="1"/>
              <a:t>Gemella</a:t>
            </a:r>
            <a:r>
              <a:rPr lang="en-US" sz="2800" dirty="0"/>
              <a:t>, and Staphylococcus as well as </a:t>
            </a:r>
            <a:r>
              <a:rPr lang="en-US" sz="2800" dirty="0" err="1"/>
              <a:t>Intestinibacter</a:t>
            </a:r>
            <a:r>
              <a:rPr lang="en-US" sz="2800" dirty="0"/>
              <a:t>, </a:t>
            </a:r>
            <a:r>
              <a:rPr lang="en-US" sz="2800" dirty="0" err="1"/>
              <a:t>Atopobium</a:t>
            </a:r>
            <a:r>
              <a:rPr lang="en-US" sz="2800" dirty="0"/>
              <a:t>, </a:t>
            </a:r>
            <a:r>
              <a:rPr lang="en-US" sz="2800" dirty="0" err="1"/>
              <a:t>Terrisporobacter</a:t>
            </a:r>
            <a:r>
              <a:rPr lang="en-US" sz="2800" dirty="0"/>
              <a:t>, and </a:t>
            </a:r>
            <a:r>
              <a:rPr lang="en-US" sz="2800" dirty="0" err="1"/>
              <a:t>Enhydrobacter</a:t>
            </a:r>
            <a:r>
              <a:rPr lang="en-US" sz="2800" dirty="0"/>
              <a:t> were identified as differentially expressed genera associated with T1D in more than one sampling site, respectively in 3 and 2 material types derived from the women with T1D. No overrepresented bacteria associated with T1D in the ear-skin swabs were identified. </a:t>
            </a:r>
            <a:r>
              <a:rPr lang="en-US" sz="2800" dirty="0" err="1"/>
              <a:t>Rothia</a:t>
            </a:r>
            <a:r>
              <a:rPr lang="en-US" sz="2800" dirty="0"/>
              <a:t>, Micrococcus, Escherichia/Shigella, and </a:t>
            </a:r>
            <a:r>
              <a:rPr lang="en-US" sz="2800" dirty="0" err="1"/>
              <a:t>Kocuria</a:t>
            </a:r>
            <a:r>
              <a:rPr lang="en-US" sz="2800" dirty="0"/>
              <a:t> were underrepresented in the ear-skin swabs derived from the neonates of the women with T1D, comparing to the ear-skin swabs derived from the neonates of the control women. </a:t>
            </a:r>
            <a:r>
              <a:rPr lang="en-US" sz="2800" dirty="0" err="1"/>
              <a:t>Fusicatenibacter</a:t>
            </a:r>
            <a:r>
              <a:rPr lang="en-US" sz="2800" dirty="0"/>
              <a:t>, Fusobacterium, </a:t>
            </a:r>
            <a:r>
              <a:rPr lang="en-US" sz="2800" dirty="0" err="1"/>
              <a:t>Megasphaera</a:t>
            </a:r>
            <a:r>
              <a:rPr lang="en-US" sz="2800" dirty="0"/>
              <a:t>, </a:t>
            </a:r>
            <a:r>
              <a:rPr lang="en-US" sz="2800" dirty="0" err="1"/>
              <a:t>Anaeroglobus</a:t>
            </a:r>
            <a:r>
              <a:rPr lang="en-US" sz="2800" dirty="0"/>
              <a:t>, Pseudomonas, </a:t>
            </a:r>
            <a:r>
              <a:rPr lang="en-US" sz="2800" dirty="0" err="1"/>
              <a:t>Romboutsia</a:t>
            </a:r>
            <a:r>
              <a:rPr lang="en-US" sz="2800" dirty="0"/>
              <a:t>, </a:t>
            </a:r>
            <a:r>
              <a:rPr lang="en-US" sz="2800" dirty="0" err="1"/>
              <a:t>Peptoniphilus</a:t>
            </a:r>
            <a:r>
              <a:rPr lang="en-US" sz="2800" dirty="0"/>
              <a:t>, </a:t>
            </a:r>
            <a:r>
              <a:rPr lang="en-US" sz="2800" dirty="0" err="1"/>
              <a:t>Dialister</a:t>
            </a:r>
            <a:r>
              <a:rPr lang="en-US" sz="2800" dirty="0"/>
              <a:t>, Actinomyces, and </a:t>
            </a:r>
            <a:r>
              <a:rPr lang="en-US" sz="2800" dirty="0" err="1"/>
              <a:t>Lachnoclostridium</a:t>
            </a:r>
            <a:r>
              <a:rPr lang="en-US" sz="2800" dirty="0"/>
              <a:t> were overrepresented in the stool samples derived from the neonates of the women with T1D, while </a:t>
            </a:r>
            <a:r>
              <a:rPr lang="en-US" sz="2800" dirty="0" err="1"/>
              <a:t>Collinsella</a:t>
            </a:r>
            <a:r>
              <a:rPr lang="en-US" sz="2800" dirty="0"/>
              <a:t>, </a:t>
            </a:r>
            <a:r>
              <a:rPr lang="en-US" sz="2800" dirty="0" err="1"/>
              <a:t>Terrisporobacter</a:t>
            </a:r>
            <a:r>
              <a:rPr lang="en-US" sz="2800" dirty="0"/>
              <a:t>, </a:t>
            </a:r>
            <a:r>
              <a:rPr lang="en-US" sz="2800" dirty="0" err="1"/>
              <a:t>Sutterella</a:t>
            </a:r>
            <a:r>
              <a:rPr lang="en-US" sz="2800" dirty="0"/>
              <a:t>, and Bacteroides were underrepresented in these samples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49580" algn="just">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49580" algn="just">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49580" algn="just">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49580" algn="just">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49580" algn="just">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49580" algn="just">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49580" algn="just">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49580" algn="just">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49580" algn="just">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49580" algn="just">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49580" algn="just">
              <a:lnSpc>
                <a:spcPct val="200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49580" algn="just">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Differentially expressed bacteria associated with T1D</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were revealed in the three assessed vaginal sampling sites with the majority of these bacteria recognized in the cervix (</a:t>
            </a:r>
            <a:r>
              <a:rPr lang="en-US" sz="1800" dirty="0">
                <a:effectLst/>
                <a:highlight>
                  <a:srgbClr val="00FF00"/>
                </a:highlight>
                <a:latin typeface="Times New Roman" panose="02020603050405020304" pitchFamily="18" charset="0"/>
                <a:ea typeface="Calibri" panose="020F0502020204030204" pitchFamily="34" charset="0"/>
                <a:cs typeface="Times New Roman" panose="02020603050405020304" pitchFamily="18" charset="0"/>
              </a:rPr>
              <a:t>Table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3), namely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Enhydrobacter</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Parabacteroides,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Collinsella</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Intestinibacter</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Sneathia</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Fusicatenibacter</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Terrisporobacter</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Bacteroides,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Jonquetella</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Atopobium</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Bifidobacterium,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Anaerococcus</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Gemella</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Enterococcus, Escherichia/Shigella, Staphylococcus,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and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Fusobacterium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genera. Among these 17 genera, 11 were overrepresented and 6 were underrepresented in the cervix of the women with T1D (</a:t>
            </a:r>
            <a:r>
              <a:rPr lang="en-US" sz="1800" dirty="0">
                <a:effectLst/>
                <a:highlight>
                  <a:srgbClr val="00FF00"/>
                </a:highlight>
                <a:latin typeface="Times New Roman" panose="02020603050405020304" pitchFamily="18" charset="0"/>
                <a:ea typeface="Calibri" panose="020F0502020204030204" pitchFamily="34" charset="0"/>
                <a:cs typeface="Times New Roman" panose="02020603050405020304" pitchFamily="18" charset="0"/>
              </a:rPr>
              <a:t>Table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3, </a:t>
            </a:r>
            <a:r>
              <a:rPr lang="en-US" sz="1800" dirty="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Figure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 In the vaginal introitus and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midvaginal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canal numbers of differentially expressed bacteria associated with T1D were similar. Two genera,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Staphylococcus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Sneathia</a:t>
            </a:r>
            <a:r>
              <a:rPr lang="pl-PL"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were found as overrepresented in the samples taken from rectum of the women with T1D.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49580" algn="just">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Comparing the four types of material samples taken from women,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Snetahia</a:t>
            </a:r>
            <a:r>
              <a:rPr lang="pl-PL"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Gemella</a:t>
            </a:r>
            <a:r>
              <a:rPr lang="pl-PL"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and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Staphylococcus</a:t>
            </a:r>
            <a:r>
              <a:rPr lang="pl-PL" sz="1800" dirty="0">
                <a:effectLst/>
                <a:latin typeface="Calibri" panose="020F0502020204030204" pitchFamily="34" charset="0"/>
                <a:ea typeface="Calibri" panose="020F0502020204030204" pitchFamily="34" charset="0"/>
                <a:cs typeface="Times New Roman" panose="02020603050405020304" pitchFamily="18" charset="0"/>
              </a:rPr>
              <a:t> </a:t>
            </a:r>
            <a:r>
              <a:rPr lang="pl-PL"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as well as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Intestinibacter</a:t>
            </a:r>
            <a:r>
              <a:rPr lang="pl-PL"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Atopobium</a:t>
            </a:r>
            <a:r>
              <a:rPr lang="pl-PL"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Terrisporobacter</a:t>
            </a:r>
            <a:r>
              <a:rPr lang="pl-PL"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and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Enhydrobacter</a:t>
            </a:r>
            <a:r>
              <a:rPr lang="pl-PL"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were identified as differentially expressed genera associated with T1D in more than one sampling site, respectively in 3 and 2 material types derived from the women with T1D (</a:t>
            </a:r>
            <a:r>
              <a:rPr lang="en-US" sz="1800" dirty="0">
                <a:effectLst/>
                <a:highlight>
                  <a:srgbClr val="00FF00"/>
                </a:highlight>
                <a:latin typeface="Times New Roman" panose="02020603050405020304" pitchFamily="18" charset="0"/>
                <a:ea typeface="Calibri" panose="020F0502020204030204" pitchFamily="34" charset="0"/>
                <a:cs typeface="Times New Roman" panose="02020603050405020304" pitchFamily="18" charset="0"/>
              </a:rPr>
              <a:t>Table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3).</a:t>
            </a:r>
            <a:r>
              <a:rPr lang="pl-PL"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No overrepresented bacteria associated with T1D in the ear-skin swabs were identified.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Rothia</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Micrococcus, Escherichia/Shigella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Kocuria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were underrepresented in the ear-skin swabs derived from the neonates of the women with T1D, comparing to the ear-skin swabs derived from the neonates of the control women.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Fusicatenibacter</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Fusobacterium,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Megasphaera</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Anaeroglobus</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Pseudomonas,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Romboutsia</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Peptoniphilus</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Dialister</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Actinomyces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Lachnoclostridium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were overrepresented in the stool samples derived from the neonates of the women with T1D, while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Collinsella</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Terrisporobacter</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Sutterella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Bacteroides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were underrepresented in these samples (</a:t>
            </a:r>
            <a:r>
              <a:rPr lang="en-US" sz="1800" dirty="0">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rPr>
              <a:t>Figure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37CC61C-15A6-491D-80B8-D193C3501AA1}" type="slidenum">
              <a:rPr lang="en-US" smtClean="0"/>
              <a:t>10</a:t>
            </a:fld>
            <a:endParaRPr lang="en-US"/>
          </a:p>
        </p:txBody>
      </p:sp>
    </p:spTree>
    <p:extLst>
      <p:ext uri="{BB962C8B-B14F-4D97-AF65-F5344CB8AC3E}">
        <p14:creationId xmlns:p14="http://schemas.microsoft.com/office/powerpoint/2010/main" val="3964233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A241AA8-1A8B-4783-9304-4FEBA790B4D2}"/>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7588E304-8A60-4CF0-913A-C6888D3527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B1E78F19-13AA-4E66-86C2-8B3AD005C483}"/>
              </a:ext>
            </a:extLst>
          </p:cNvPr>
          <p:cNvSpPr>
            <a:spLocks noGrp="1"/>
          </p:cNvSpPr>
          <p:nvPr>
            <p:ph type="dt" sz="half" idx="10"/>
          </p:nvPr>
        </p:nvSpPr>
        <p:spPr/>
        <p:txBody>
          <a:bodyPr/>
          <a:lstStyle/>
          <a:p>
            <a:fld id="{25C57388-49A9-4E1A-BE8D-C7B1DCEBE1E4}" type="datetimeFigureOut">
              <a:rPr lang="pl-PL" smtClean="0"/>
              <a:t>11.01.2023</a:t>
            </a:fld>
            <a:endParaRPr lang="pl-PL"/>
          </a:p>
        </p:txBody>
      </p:sp>
      <p:sp>
        <p:nvSpPr>
          <p:cNvPr id="5" name="Symbol zastępczy stopki 4">
            <a:extLst>
              <a:ext uri="{FF2B5EF4-FFF2-40B4-BE49-F238E27FC236}">
                <a16:creationId xmlns:a16="http://schemas.microsoft.com/office/drawing/2014/main" id="{0445E1F1-802C-4016-8FC3-A08B1902711A}"/>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472B99F3-0C8F-4957-A49C-CB0880D0C51F}"/>
              </a:ext>
            </a:extLst>
          </p:cNvPr>
          <p:cNvSpPr>
            <a:spLocks noGrp="1"/>
          </p:cNvSpPr>
          <p:nvPr>
            <p:ph type="sldNum" sz="quarter" idx="12"/>
          </p:nvPr>
        </p:nvSpPr>
        <p:spPr/>
        <p:txBody>
          <a:bodyPr/>
          <a:lstStyle/>
          <a:p>
            <a:fld id="{1FA1D608-739C-45B9-ADD1-D0FB2F1AF6DB}" type="slidenum">
              <a:rPr lang="pl-PL" smtClean="0"/>
              <a:t>‹#›</a:t>
            </a:fld>
            <a:endParaRPr lang="pl-PL"/>
          </a:p>
        </p:txBody>
      </p:sp>
    </p:spTree>
    <p:extLst>
      <p:ext uri="{BB962C8B-B14F-4D97-AF65-F5344CB8AC3E}">
        <p14:creationId xmlns:p14="http://schemas.microsoft.com/office/powerpoint/2010/main" val="15517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E8E60B1-62EB-4BA3-9BFC-D01CBAE55F06}"/>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44B26342-63B8-4166-9452-BFD53BBA6DF1}"/>
              </a:ext>
            </a:extLst>
          </p:cNvPr>
          <p:cNvSpPr>
            <a:spLocks noGrp="1"/>
          </p:cNvSpPr>
          <p:nvPr>
            <p:ph type="body" orient="vert" idx="1"/>
          </p:nvPr>
        </p:nvSpPr>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9AAC2FE-73DA-4405-8252-A0F835FBFD84}"/>
              </a:ext>
            </a:extLst>
          </p:cNvPr>
          <p:cNvSpPr>
            <a:spLocks noGrp="1"/>
          </p:cNvSpPr>
          <p:nvPr>
            <p:ph type="dt" sz="half" idx="10"/>
          </p:nvPr>
        </p:nvSpPr>
        <p:spPr/>
        <p:txBody>
          <a:bodyPr/>
          <a:lstStyle/>
          <a:p>
            <a:fld id="{25C57388-49A9-4E1A-BE8D-C7B1DCEBE1E4}" type="datetimeFigureOut">
              <a:rPr lang="pl-PL" smtClean="0"/>
              <a:t>11.01.2023</a:t>
            </a:fld>
            <a:endParaRPr lang="pl-PL"/>
          </a:p>
        </p:txBody>
      </p:sp>
      <p:sp>
        <p:nvSpPr>
          <p:cNvPr id="5" name="Symbol zastępczy stopki 4">
            <a:extLst>
              <a:ext uri="{FF2B5EF4-FFF2-40B4-BE49-F238E27FC236}">
                <a16:creationId xmlns:a16="http://schemas.microsoft.com/office/drawing/2014/main" id="{E47553C2-AF9F-4826-9EE1-631A5BE0CF48}"/>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6692AEF-98FE-4533-AC78-794A7EB716BC}"/>
              </a:ext>
            </a:extLst>
          </p:cNvPr>
          <p:cNvSpPr>
            <a:spLocks noGrp="1"/>
          </p:cNvSpPr>
          <p:nvPr>
            <p:ph type="sldNum" sz="quarter" idx="12"/>
          </p:nvPr>
        </p:nvSpPr>
        <p:spPr/>
        <p:txBody>
          <a:bodyPr/>
          <a:lstStyle/>
          <a:p>
            <a:fld id="{1FA1D608-739C-45B9-ADD1-D0FB2F1AF6DB}" type="slidenum">
              <a:rPr lang="pl-PL" smtClean="0"/>
              <a:t>‹#›</a:t>
            </a:fld>
            <a:endParaRPr lang="pl-PL"/>
          </a:p>
        </p:txBody>
      </p:sp>
    </p:spTree>
    <p:extLst>
      <p:ext uri="{BB962C8B-B14F-4D97-AF65-F5344CB8AC3E}">
        <p14:creationId xmlns:p14="http://schemas.microsoft.com/office/powerpoint/2010/main" val="2526178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589FFE4A-FAFE-46E9-8EC8-28210EBA9113}"/>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104CF9D5-2114-4E64-B5A4-0264E5D22331}"/>
              </a:ext>
            </a:extLst>
          </p:cNvPr>
          <p:cNvSpPr>
            <a:spLocks noGrp="1"/>
          </p:cNvSpPr>
          <p:nvPr>
            <p:ph type="body" orient="vert" idx="1"/>
          </p:nvPr>
        </p:nvSpPr>
        <p:spPr>
          <a:xfrm>
            <a:off x="838200" y="365125"/>
            <a:ext cx="7734300" cy="5811838"/>
          </a:xfrm>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5FECB93C-13A4-4FF4-A6DC-D821812DA6D0}"/>
              </a:ext>
            </a:extLst>
          </p:cNvPr>
          <p:cNvSpPr>
            <a:spLocks noGrp="1"/>
          </p:cNvSpPr>
          <p:nvPr>
            <p:ph type="dt" sz="half" idx="10"/>
          </p:nvPr>
        </p:nvSpPr>
        <p:spPr/>
        <p:txBody>
          <a:bodyPr/>
          <a:lstStyle/>
          <a:p>
            <a:fld id="{25C57388-49A9-4E1A-BE8D-C7B1DCEBE1E4}" type="datetimeFigureOut">
              <a:rPr lang="pl-PL" smtClean="0"/>
              <a:t>11.01.2023</a:t>
            </a:fld>
            <a:endParaRPr lang="pl-PL"/>
          </a:p>
        </p:txBody>
      </p:sp>
      <p:sp>
        <p:nvSpPr>
          <p:cNvPr id="5" name="Symbol zastępczy stopki 4">
            <a:extLst>
              <a:ext uri="{FF2B5EF4-FFF2-40B4-BE49-F238E27FC236}">
                <a16:creationId xmlns:a16="http://schemas.microsoft.com/office/drawing/2014/main" id="{1BD323BC-D842-4545-9D31-72679A545FD4}"/>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9AB42BF2-0A07-45C3-9206-86DBB05522D9}"/>
              </a:ext>
            </a:extLst>
          </p:cNvPr>
          <p:cNvSpPr>
            <a:spLocks noGrp="1"/>
          </p:cNvSpPr>
          <p:nvPr>
            <p:ph type="sldNum" sz="quarter" idx="12"/>
          </p:nvPr>
        </p:nvSpPr>
        <p:spPr/>
        <p:txBody>
          <a:bodyPr/>
          <a:lstStyle/>
          <a:p>
            <a:fld id="{1FA1D608-739C-45B9-ADD1-D0FB2F1AF6DB}" type="slidenum">
              <a:rPr lang="pl-PL" smtClean="0"/>
              <a:t>‹#›</a:t>
            </a:fld>
            <a:endParaRPr lang="pl-PL"/>
          </a:p>
        </p:txBody>
      </p:sp>
    </p:spTree>
    <p:extLst>
      <p:ext uri="{BB962C8B-B14F-4D97-AF65-F5344CB8AC3E}">
        <p14:creationId xmlns:p14="http://schemas.microsoft.com/office/powerpoint/2010/main" val="2231082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A5A9157-938B-43BC-94DB-C36AAAE600C2}"/>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D32801CE-58C9-421C-989B-9F5776D67110}"/>
              </a:ext>
            </a:extLst>
          </p:cNvPr>
          <p:cNvSpPr>
            <a:spLocks noGrp="1"/>
          </p:cNvSpPr>
          <p:nvPr>
            <p:ph idx="1"/>
          </p:nvPr>
        </p:nvSpPr>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4741C0BC-3F7D-4C36-9459-84E457572948}"/>
              </a:ext>
            </a:extLst>
          </p:cNvPr>
          <p:cNvSpPr>
            <a:spLocks noGrp="1"/>
          </p:cNvSpPr>
          <p:nvPr>
            <p:ph type="dt" sz="half" idx="10"/>
          </p:nvPr>
        </p:nvSpPr>
        <p:spPr/>
        <p:txBody>
          <a:bodyPr/>
          <a:lstStyle/>
          <a:p>
            <a:fld id="{25C57388-49A9-4E1A-BE8D-C7B1DCEBE1E4}" type="datetimeFigureOut">
              <a:rPr lang="pl-PL" smtClean="0"/>
              <a:t>11.01.2023</a:t>
            </a:fld>
            <a:endParaRPr lang="pl-PL"/>
          </a:p>
        </p:txBody>
      </p:sp>
      <p:sp>
        <p:nvSpPr>
          <p:cNvPr id="5" name="Symbol zastępczy stopki 4">
            <a:extLst>
              <a:ext uri="{FF2B5EF4-FFF2-40B4-BE49-F238E27FC236}">
                <a16:creationId xmlns:a16="http://schemas.microsoft.com/office/drawing/2014/main" id="{4D532A90-4807-4902-89A1-AE8091825DE1}"/>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FB8CEA5E-6789-4799-97C9-DE2A28477457}"/>
              </a:ext>
            </a:extLst>
          </p:cNvPr>
          <p:cNvSpPr>
            <a:spLocks noGrp="1"/>
          </p:cNvSpPr>
          <p:nvPr>
            <p:ph type="sldNum" sz="quarter" idx="12"/>
          </p:nvPr>
        </p:nvSpPr>
        <p:spPr/>
        <p:txBody>
          <a:bodyPr/>
          <a:lstStyle/>
          <a:p>
            <a:fld id="{1FA1D608-739C-45B9-ADD1-D0FB2F1AF6DB}" type="slidenum">
              <a:rPr lang="pl-PL" smtClean="0"/>
              <a:t>‹#›</a:t>
            </a:fld>
            <a:endParaRPr lang="pl-PL"/>
          </a:p>
        </p:txBody>
      </p:sp>
    </p:spTree>
    <p:extLst>
      <p:ext uri="{BB962C8B-B14F-4D97-AF65-F5344CB8AC3E}">
        <p14:creationId xmlns:p14="http://schemas.microsoft.com/office/powerpoint/2010/main" val="1010662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5637E88-E968-4D72-ADC1-A3F462291CF1}"/>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FA7E4E5F-B052-461C-A33C-B30ED0FC91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Edytuj style wzorca tekstu</a:t>
            </a:r>
          </a:p>
        </p:txBody>
      </p:sp>
      <p:sp>
        <p:nvSpPr>
          <p:cNvPr id="4" name="Symbol zastępczy daty 3">
            <a:extLst>
              <a:ext uri="{FF2B5EF4-FFF2-40B4-BE49-F238E27FC236}">
                <a16:creationId xmlns:a16="http://schemas.microsoft.com/office/drawing/2014/main" id="{8C96163A-69F4-4E37-AB7E-9BC08A66A97E}"/>
              </a:ext>
            </a:extLst>
          </p:cNvPr>
          <p:cNvSpPr>
            <a:spLocks noGrp="1"/>
          </p:cNvSpPr>
          <p:nvPr>
            <p:ph type="dt" sz="half" idx="10"/>
          </p:nvPr>
        </p:nvSpPr>
        <p:spPr/>
        <p:txBody>
          <a:bodyPr/>
          <a:lstStyle/>
          <a:p>
            <a:fld id="{25C57388-49A9-4E1A-BE8D-C7B1DCEBE1E4}" type="datetimeFigureOut">
              <a:rPr lang="pl-PL" smtClean="0"/>
              <a:t>11.01.2023</a:t>
            </a:fld>
            <a:endParaRPr lang="pl-PL"/>
          </a:p>
        </p:txBody>
      </p:sp>
      <p:sp>
        <p:nvSpPr>
          <p:cNvPr id="5" name="Symbol zastępczy stopki 4">
            <a:extLst>
              <a:ext uri="{FF2B5EF4-FFF2-40B4-BE49-F238E27FC236}">
                <a16:creationId xmlns:a16="http://schemas.microsoft.com/office/drawing/2014/main" id="{C8B15825-865D-4066-B8DE-30B248F44638}"/>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F6B9230A-B7E7-4A99-9E98-23AE0F0894E4}"/>
              </a:ext>
            </a:extLst>
          </p:cNvPr>
          <p:cNvSpPr>
            <a:spLocks noGrp="1"/>
          </p:cNvSpPr>
          <p:nvPr>
            <p:ph type="sldNum" sz="quarter" idx="12"/>
          </p:nvPr>
        </p:nvSpPr>
        <p:spPr/>
        <p:txBody>
          <a:bodyPr/>
          <a:lstStyle/>
          <a:p>
            <a:fld id="{1FA1D608-739C-45B9-ADD1-D0FB2F1AF6DB}" type="slidenum">
              <a:rPr lang="pl-PL" smtClean="0"/>
              <a:t>‹#›</a:t>
            </a:fld>
            <a:endParaRPr lang="pl-PL"/>
          </a:p>
        </p:txBody>
      </p:sp>
    </p:spTree>
    <p:extLst>
      <p:ext uri="{BB962C8B-B14F-4D97-AF65-F5344CB8AC3E}">
        <p14:creationId xmlns:p14="http://schemas.microsoft.com/office/powerpoint/2010/main" val="2471077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CFD7FB5-ACCF-4024-8F0E-E96469F25295}"/>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C2D37C35-551C-4796-8B1F-D58923AC711C}"/>
              </a:ext>
            </a:extLst>
          </p:cNvPr>
          <p:cNvSpPr>
            <a:spLocks noGrp="1"/>
          </p:cNvSpPr>
          <p:nvPr>
            <p:ph sz="half" idx="1"/>
          </p:nvPr>
        </p:nvSpPr>
        <p:spPr>
          <a:xfrm>
            <a:off x="838200" y="1825625"/>
            <a:ext cx="5181600" cy="435133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2D07A0DA-2559-475D-83A5-000A3B1F9DB3}"/>
              </a:ext>
            </a:extLst>
          </p:cNvPr>
          <p:cNvSpPr>
            <a:spLocks noGrp="1"/>
          </p:cNvSpPr>
          <p:nvPr>
            <p:ph sz="half" idx="2"/>
          </p:nvPr>
        </p:nvSpPr>
        <p:spPr>
          <a:xfrm>
            <a:off x="6172200" y="1825625"/>
            <a:ext cx="5181600" cy="435133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E93E474C-B429-4759-8E33-CC18A9E8C8DD}"/>
              </a:ext>
            </a:extLst>
          </p:cNvPr>
          <p:cNvSpPr>
            <a:spLocks noGrp="1"/>
          </p:cNvSpPr>
          <p:nvPr>
            <p:ph type="dt" sz="half" idx="10"/>
          </p:nvPr>
        </p:nvSpPr>
        <p:spPr/>
        <p:txBody>
          <a:bodyPr/>
          <a:lstStyle/>
          <a:p>
            <a:fld id="{25C57388-49A9-4E1A-BE8D-C7B1DCEBE1E4}" type="datetimeFigureOut">
              <a:rPr lang="pl-PL" smtClean="0"/>
              <a:t>11.01.2023</a:t>
            </a:fld>
            <a:endParaRPr lang="pl-PL"/>
          </a:p>
        </p:txBody>
      </p:sp>
      <p:sp>
        <p:nvSpPr>
          <p:cNvPr id="6" name="Symbol zastępczy stopki 5">
            <a:extLst>
              <a:ext uri="{FF2B5EF4-FFF2-40B4-BE49-F238E27FC236}">
                <a16:creationId xmlns:a16="http://schemas.microsoft.com/office/drawing/2014/main" id="{C88A9AC1-1B91-44D8-8D4A-604C5216749B}"/>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B5201B8-D7CE-4287-B096-EAD9C0061747}"/>
              </a:ext>
            </a:extLst>
          </p:cNvPr>
          <p:cNvSpPr>
            <a:spLocks noGrp="1"/>
          </p:cNvSpPr>
          <p:nvPr>
            <p:ph type="sldNum" sz="quarter" idx="12"/>
          </p:nvPr>
        </p:nvSpPr>
        <p:spPr/>
        <p:txBody>
          <a:bodyPr/>
          <a:lstStyle/>
          <a:p>
            <a:fld id="{1FA1D608-739C-45B9-ADD1-D0FB2F1AF6DB}" type="slidenum">
              <a:rPr lang="pl-PL" smtClean="0"/>
              <a:t>‹#›</a:t>
            </a:fld>
            <a:endParaRPr lang="pl-PL"/>
          </a:p>
        </p:txBody>
      </p:sp>
    </p:spTree>
    <p:extLst>
      <p:ext uri="{BB962C8B-B14F-4D97-AF65-F5344CB8AC3E}">
        <p14:creationId xmlns:p14="http://schemas.microsoft.com/office/powerpoint/2010/main" val="4148946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4880E1F-B41D-455B-AF58-E14085651119}"/>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1674D15C-B432-4366-91AE-F8A0F67A2E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Symbol zastępczy zawartości 3">
            <a:extLst>
              <a:ext uri="{FF2B5EF4-FFF2-40B4-BE49-F238E27FC236}">
                <a16:creationId xmlns:a16="http://schemas.microsoft.com/office/drawing/2014/main" id="{6F60420B-6E05-4981-A6E9-6F42E0DBFD44}"/>
              </a:ext>
            </a:extLst>
          </p:cNvPr>
          <p:cNvSpPr>
            <a:spLocks noGrp="1"/>
          </p:cNvSpPr>
          <p:nvPr>
            <p:ph sz="half" idx="2"/>
          </p:nvPr>
        </p:nvSpPr>
        <p:spPr>
          <a:xfrm>
            <a:off x="839788" y="2505075"/>
            <a:ext cx="5157787" cy="368458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BCA700D3-CB3C-4006-88CC-1CDB925168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Symbol zastępczy zawartości 5">
            <a:extLst>
              <a:ext uri="{FF2B5EF4-FFF2-40B4-BE49-F238E27FC236}">
                <a16:creationId xmlns:a16="http://schemas.microsoft.com/office/drawing/2014/main" id="{ED81EE98-E26D-4CD2-A6EF-56FFB9FE2F27}"/>
              </a:ext>
            </a:extLst>
          </p:cNvPr>
          <p:cNvSpPr>
            <a:spLocks noGrp="1"/>
          </p:cNvSpPr>
          <p:nvPr>
            <p:ph sz="quarter" idx="4"/>
          </p:nvPr>
        </p:nvSpPr>
        <p:spPr>
          <a:xfrm>
            <a:off x="6172200" y="2505075"/>
            <a:ext cx="5183188" cy="368458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245C3B7C-96DA-40C2-801B-C0561FB0376F}"/>
              </a:ext>
            </a:extLst>
          </p:cNvPr>
          <p:cNvSpPr>
            <a:spLocks noGrp="1"/>
          </p:cNvSpPr>
          <p:nvPr>
            <p:ph type="dt" sz="half" idx="10"/>
          </p:nvPr>
        </p:nvSpPr>
        <p:spPr/>
        <p:txBody>
          <a:bodyPr/>
          <a:lstStyle/>
          <a:p>
            <a:fld id="{25C57388-49A9-4E1A-BE8D-C7B1DCEBE1E4}" type="datetimeFigureOut">
              <a:rPr lang="pl-PL" smtClean="0"/>
              <a:t>11.01.2023</a:t>
            </a:fld>
            <a:endParaRPr lang="pl-PL"/>
          </a:p>
        </p:txBody>
      </p:sp>
      <p:sp>
        <p:nvSpPr>
          <p:cNvPr id="8" name="Symbol zastępczy stopki 7">
            <a:extLst>
              <a:ext uri="{FF2B5EF4-FFF2-40B4-BE49-F238E27FC236}">
                <a16:creationId xmlns:a16="http://schemas.microsoft.com/office/drawing/2014/main" id="{C9D3A1BB-E413-4F72-AC90-91214174EA4C}"/>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B97B309D-55CA-416E-8DEF-D6FA87552480}"/>
              </a:ext>
            </a:extLst>
          </p:cNvPr>
          <p:cNvSpPr>
            <a:spLocks noGrp="1"/>
          </p:cNvSpPr>
          <p:nvPr>
            <p:ph type="sldNum" sz="quarter" idx="12"/>
          </p:nvPr>
        </p:nvSpPr>
        <p:spPr/>
        <p:txBody>
          <a:bodyPr/>
          <a:lstStyle/>
          <a:p>
            <a:fld id="{1FA1D608-739C-45B9-ADD1-D0FB2F1AF6DB}" type="slidenum">
              <a:rPr lang="pl-PL" smtClean="0"/>
              <a:t>‹#›</a:t>
            </a:fld>
            <a:endParaRPr lang="pl-PL"/>
          </a:p>
        </p:txBody>
      </p:sp>
    </p:spTree>
    <p:extLst>
      <p:ext uri="{BB962C8B-B14F-4D97-AF65-F5344CB8AC3E}">
        <p14:creationId xmlns:p14="http://schemas.microsoft.com/office/powerpoint/2010/main" val="3862649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C97269F-27A0-4DC6-81E2-65D9C2B6A899}"/>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FA57C38E-0F86-446C-B979-9DCBA5B7FA60}"/>
              </a:ext>
            </a:extLst>
          </p:cNvPr>
          <p:cNvSpPr>
            <a:spLocks noGrp="1"/>
          </p:cNvSpPr>
          <p:nvPr>
            <p:ph type="dt" sz="half" idx="10"/>
          </p:nvPr>
        </p:nvSpPr>
        <p:spPr/>
        <p:txBody>
          <a:bodyPr/>
          <a:lstStyle/>
          <a:p>
            <a:fld id="{25C57388-49A9-4E1A-BE8D-C7B1DCEBE1E4}" type="datetimeFigureOut">
              <a:rPr lang="pl-PL" smtClean="0"/>
              <a:t>11.01.2023</a:t>
            </a:fld>
            <a:endParaRPr lang="pl-PL"/>
          </a:p>
        </p:txBody>
      </p:sp>
      <p:sp>
        <p:nvSpPr>
          <p:cNvPr id="4" name="Symbol zastępczy stopki 3">
            <a:extLst>
              <a:ext uri="{FF2B5EF4-FFF2-40B4-BE49-F238E27FC236}">
                <a16:creationId xmlns:a16="http://schemas.microsoft.com/office/drawing/2014/main" id="{470BE737-A325-4183-B649-1A09148CE9F7}"/>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5A845311-04B2-4B54-9DF2-4EB5E10B0F10}"/>
              </a:ext>
            </a:extLst>
          </p:cNvPr>
          <p:cNvSpPr>
            <a:spLocks noGrp="1"/>
          </p:cNvSpPr>
          <p:nvPr>
            <p:ph type="sldNum" sz="quarter" idx="12"/>
          </p:nvPr>
        </p:nvSpPr>
        <p:spPr/>
        <p:txBody>
          <a:bodyPr/>
          <a:lstStyle/>
          <a:p>
            <a:fld id="{1FA1D608-739C-45B9-ADD1-D0FB2F1AF6DB}" type="slidenum">
              <a:rPr lang="pl-PL" smtClean="0"/>
              <a:t>‹#›</a:t>
            </a:fld>
            <a:endParaRPr lang="pl-PL"/>
          </a:p>
        </p:txBody>
      </p:sp>
    </p:spTree>
    <p:extLst>
      <p:ext uri="{BB962C8B-B14F-4D97-AF65-F5344CB8AC3E}">
        <p14:creationId xmlns:p14="http://schemas.microsoft.com/office/powerpoint/2010/main" val="3921624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39296820-433E-4B8E-BF20-4F6621B74E3D}"/>
              </a:ext>
            </a:extLst>
          </p:cNvPr>
          <p:cNvSpPr>
            <a:spLocks noGrp="1"/>
          </p:cNvSpPr>
          <p:nvPr>
            <p:ph type="dt" sz="half" idx="10"/>
          </p:nvPr>
        </p:nvSpPr>
        <p:spPr/>
        <p:txBody>
          <a:bodyPr/>
          <a:lstStyle/>
          <a:p>
            <a:fld id="{25C57388-49A9-4E1A-BE8D-C7B1DCEBE1E4}" type="datetimeFigureOut">
              <a:rPr lang="pl-PL" smtClean="0"/>
              <a:t>11.01.2023</a:t>
            </a:fld>
            <a:endParaRPr lang="pl-PL"/>
          </a:p>
        </p:txBody>
      </p:sp>
      <p:sp>
        <p:nvSpPr>
          <p:cNvPr id="3" name="Symbol zastępczy stopki 2">
            <a:extLst>
              <a:ext uri="{FF2B5EF4-FFF2-40B4-BE49-F238E27FC236}">
                <a16:creationId xmlns:a16="http://schemas.microsoft.com/office/drawing/2014/main" id="{DDEED064-697F-4DF3-84F1-F10EAE63FBBE}"/>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34A6105B-B932-469A-A3DA-3D301BA69DDB}"/>
              </a:ext>
            </a:extLst>
          </p:cNvPr>
          <p:cNvSpPr>
            <a:spLocks noGrp="1"/>
          </p:cNvSpPr>
          <p:nvPr>
            <p:ph type="sldNum" sz="quarter" idx="12"/>
          </p:nvPr>
        </p:nvSpPr>
        <p:spPr/>
        <p:txBody>
          <a:bodyPr/>
          <a:lstStyle/>
          <a:p>
            <a:fld id="{1FA1D608-739C-45B9-ADD1-D0FB2F1AF6DB}" type="slidenum">
              <a:rPr lang="pl-PL" smtClean="0"/>
              <a:t>‹#›</a:t>
            </a:fld>
            <a:endParaRPr lang="pl-PL"/>
          </a:p>
        </p:txBody>
      </p:sp>
    </p:spTree>
    <p:extLst>
      <p:ext uri="{BB962C8B-B14F-4D97-AF65-F5344CB8AC3E}">
        <p14:creationId xmlns:p14="http://schemas.microsoft.com/office/powerpoint/2010/main" val="2106303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43EA6C1-4D40-4B3C-BD2A-349EFBEDFB7E}"/>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98FC7880-F7F6-4F26-A102-EA2AD895ED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682AA267-5F5E-4D3C-B180-C51E5E9C25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a:extLst>
              <a:ext uri="{FF2B5EF4-FFF2-40B4-BE49-F238E27FC236}">
                <a16:creationId xmlns:a16="http://schemas.microsoft.com/office/drawing/2014/main" id="{BE78D5C9-6A84-48DB-BA40-FAD0BCD93FB1}"/>
              </a:ext>
            </a:extLst>
          </p:cNvPr>
          <p:cNvSpPr>
            <a:spLocks noGrp="1"/>
          </p:cNvSpPr>
          <p:nvPr>
            <p:ph type="dt" sz="half" idx="10"/>
          </p:nvPr>
        </p:nvSpPr>
        <p:spPr/>
        <p:txBody>
          <a:bodyPr/>
          <a:lstStyle/>
          <a:p>
            <a:fld id="{25C57388-49A9-4E1A-BE8D-C7B1DCEBE1E4}" type="datetimeFigureOut">
              <a:rPr lang="pl-PL" smtClean="0"/>
              <a:t>11.01.2023</a:t>
            </a:fld>
            <a:endParaRPr lang="pl-PL"/>
          </a:p>
        </p:txBody>
      </p:sp>
      <p:sp>
        <p:nvSpPr>
          <p:cNvPr id="6" name="Symbol zastępczy stopki 5">
            <a:extLst>
              <a:ext uri="{FF2B5EF4-FFF2-40B4-BE49-F238E27FC236}">
                <a16:creationId xmlns:a16="http://schemas.microsoft.com/office/drawing/2014/main" id="{232AAF54-8DE9-4D9B-9ABE-201B4779571F}"/>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8CFFE784-54C4-4E35-88EF-3BBFDD79AB3C}"/>
              </a:ext>
            </a:extLst>
          </p:cNvPr>
          <p:cNvSpPr>
            <a:spLocks noGrp="1"/>
          </p:cNvSpPr>
          <p:nvPr>
            <p:ph type="sldNum" sz="quarter" idx="12"/>
          </p:nvPr>
        </p:nvSpPr>
        <p:spPr/>
        <p:txBody>
          <a:bodyPr/>
          <a:lstStyle/>
          <a:p>
            <a:fld id="{1FA1D608-739C-45B9-ADD1-D0FB2F1AF6DB}" type="slidenum">
              <a:rPr lang="pl-PL" smtClean="0"/>
              <a:t>‹#›</a:t>
            </a:fld>
            <a:endParaRPr lang="pl-PL"/>
          </a:p>
        </p:txBody>
      </p:sp>
    </p:spTree>
    <p:extLst>
      <p:ext uri="{BB962C8B-B14F-4D97-AF65-F5344CB8AC3E}">
        <p14:creationId xmlns:p14="http://schemas.microsoft.com/office/powerpoint/2010/main" val="288268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789E95C-3480-42F9-809E-8A9190874CD6}"/>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AADB4A63-4303-4E4C-98B6-84C0407AFD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1EAF0838-DE95-4F4C-96C4-47C7C779EE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a:extLst>
              <a:ext uri="{FF2B5EF4-FFF2-40B4-BE49-F238E27FC236}">
                <a16:creationId xmlns:a16="http://schemas.microsoft.com/office/drawing/2014/main" id="{81BB8237-1626-448E-A8EC-8B2DD7B389EE}"/>
              </a:ext>
            </a:extLst>
          </p:cNvPr>
          <p:cNvSpPr>
            <a:spLocks noGrp="1"/>
          </p:cNvSpPr>
          <p:nvPr>
            <p:ph type="dt" sz="half" idx="10"/>
          </p:nvPr>
        </p:nvSpPr>
        <p:spPr/>
        <p:txBody>
          <a:bodyPr/>
          <a:lstStyle/>
          <a:p>
            <a:fld id="{25C57388-49A9-4E1A-BE8D-C7B1DCEBE1E4}" type="datetimeFigureOut">
              <a:rPr lang="pl-PL" smtClean="0"/>
              <a:t>11.01.2023</a:t>
            </a:fld>
            <a:endParaRPr lang="pl-PL"/>
          </a:p>
        </p:txBody>
      </p:sp>
      <p:sp>
        <p:nvSpPr>
          <p:cNvPr id="6" name="Symbol zastępczy stopki 5">
            <a:extLst>
              <a:ext uri="{FF2B5EF4-FFF2-40B4-BE49-F238E27FC236}">
                <a16:creationId xmlns:a16="http://schemas.microsoft.com/office/drawing/2014/main" id="{27E5901B-6862-4B22-8C3D-67B86F0851FF}"/>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B03C0A2F-4775-4D3D-9FDC-A5B07FD6A6FA}"/>
              </a:ext>
            </a:extLst>
          </p:cNvPr>
          <p:cNvSpPr>
            <a:spLocks noGrp="1"/>
          </p:cNvSpPr>
          <p:nvPr>
            <p:ph type="sldNum" sz="quarter" idx="12"/>
          </p:nvPr>
        </p:nvSpPr>
        <p:spPr/>
        <p:txBody>
          <a:bodyPr/>
          <a:lstStyle/>
          <a:p>
            <a:fld id="{1FA1D608-739C-45B9-ADD1-D0FB2F1AF6DB}" type="slidenum">
              <a:rPr lang="pl-PL" smtClean="0"/>
              <a:t>‹#›</a:t>
            </a:fld>
            <a:endParaRPr lang="pl-PL"/>
          </a:p>
        </p:txBody>
      </p:sp>
    </p:spTree>
    <p:extLst>
      <p:ext uri="{BB962C8B-B14F-4D97-AF65-F5344CB8AC3E}">
        <p14:creationId xmlns:p14="http://schemas.microsoft.com/office/powerpoint/2010/main" val="3472063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448A0EFE-B4A7-48A8-B8D6-381C6E5F90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D9C54F36-10A4-42FC-B022-80973EDC3F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E7DF94E3-D40A-4EEC-9070-4F3A82C0AA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C57388-49A9-4E1A-BE8D-C7B1DCEBE1E4}" type="datetimeFigureOut">
              <a:rPr lang="pl-PL" smtClean="0"/>
              <a:t>11.01.2023</a:t>
            </a:fld>
            <a:endParaRPr lang="pl-PL"/>
          </a:p>
        </p:txBody>
      </p:sp>
      <p:sp>
        <p:nvSpPr>
          <p:cNvPr id="5" name="Symbol zastępczy stopki 4">
            <a:extLst>
              <a:ext uri="{FF2B5EF4-FFF2-40B4-BE49-F238E27FC236}">
                <a16:creationId xmlns:a16="http://schemas.microsoft.com/office/drawing/2014/main" id="{87022318-3728-411D-8B70-7154956E26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12F3FA3D-CC47-4480-AF8A-B8A6504528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A1D608-739C-45B9-ADD1-D0FB2F1AF6DB}" type="slidenum">
              <a:rPr lang="pl-PL" smtClean="0"/>
              <a:t>‹#›</a:t>
            </a:fld>
            <a:endParaRPr lang="pl-PL"/>
          </a:p>
        </p:txBody>
      </p:sp>
    </p:spTree>
    <p:extLst>
      <p:ext uri="{BB962C8B-B14F-4D97-AF65-F5344CB8AC3E}">
        <p14:creationId xmlns:p14="http://schemas.microsoft.com/office/powerpoint/2010/main" val="360237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jpeg"/><Relationship Id="rId18" Type="http://schemas.openxmlformats.org/officeDocument/2006/relationships/image" Target="../media/image37.jpeg"/><Relationship Id="rId26" Type="http://schemas.openxmlformats.org/officeDocument/2006/relationships/image" Target="../media/image45.jpeg"/><Relationship Id="rId3" Type="http://schemas.openxmlformats.org/officeDocument/2006/relationships/image" Target="../media/image22.jpeg"/><Relationship Id="rId21" Type="http://schemas.openxmlformats.org/officeDocument/2006/relationships/image" Target="../media/image40.jpeg"/><Relationship Id="rId34" Type="http://schemas.openxmlformats.org/officeDocument/2006/relationships/image" Target="../media/image53.jpeg"/><Relationship Id="rId7" Type="http://schemas.openxmlformats.org/officeDocument/2006/relationships/image" Target="../media/image26.png"/><Relationship Id="rId12" Type="http://schemas.openxmlformats.org/officeDocument/2006/relationships/image" Target="../media/image31.jpeg"/><Relationship Id="rId17" Type="http://schemas.openxmlformats.org/officeDocument/2006/relationships/image" Target="../media/image36.jpeg"/><Relationship Id="rId25" Type="http://schemas.openxmlformats.org/officeDocument/2006/relationships/image" Target="../media/image44.jpeg"/><Relationship Id="rId33" Type="http://schemas.openxmlformats.org/officeDocument/2006/relationships/image" Target="../media/image52.jpeg"/><Relationship Id="rId2" Type="http://schemas.openxmlformats.org/officeDocument/2006/relationships/notesSlide" Target="../notesSlides/notesSlide13.xml"/><Relationship Id="rId16" Type="http://schemas.openxmlformats.org/officeDocument/2006/relationships/image" Target="../media/image35.emf"/><Relationship Id="rId20" Type="http://schemas.openxmlformats.org/officeDocument/2006/relationships/image" Target="../media/image39.jpeg"/><Relationship Id="rId29"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jpeg"/><Relationship Id="rId24" Type="http://schemas.openxmlformats.org/officeDocument/2006/relationships/image" Target="../media/image43.jpeg"/><Relationship Id="rId32" Type="http://schemas.openxmlformats.org/officeDocument/2006/relationships/image" Target="../media/image51.jpeg"/><Relationship Id="rId5" Type="http://schemas.openxmlformats.org/officeDocument/2006/relationships/image" Target="../media/image24.png"/><Relationship Id="rId15" Type="http://schemas.openxmlformats.org/officeDocument/2006/relationships/image" Target="../media/image34.jpeg"/><Relationship Id="rId23" Type="http://schemas.openxmlformats.org/officeDocument/2006/relationships/image" Target="../media/image42.jpeg"/><Relationship Id="rId28" Type="http://schemas.openxmlformats.org/officeDocument/2006/relationships/image" Target="../media/image47.png"/><Relationship Id="rId10" Type="http://schemas.openxmlformats.org/officeDocument/2006/relationships/image" Target="../media/image29.jpeg"/><Relationship Id="rId19" Type="http://schemas.openxmlformats.org/officeDocument/2006/relationships/image" Target="../media/image38.jpeg"/><Relationship Id="rId31" Type="http://schemas.openxmlformats.org/officeDocument/2006/relationships/image" Target="../media/image50.jpeg"/><Relationship Id="rId4" Type="http://schemas.openxmlformats.org/officeDocument/2006/relationships/image" Target="../media/image23.jpeg"/><Relationship Id="rId9" Type="http://schemas.openxmlformats.org/officeDocument/2006/relationships/image" Target="../media/image28.png"/><Relationship Id="rId14" Type="http://schemas.openxmlformats.org/officeDocument/2006/relationships/image" Target="../media/image33.jpeg"/><Relationship Id="rId22" Type="http://schemas.openxmlformats.org/officeDocument/2006/relationships/image" Target="../media/image41.png"/><Relationship Id="rId27" Type="http://schemas.openxmlformats.org/officeDocument/2006/relationships/image" Target="../media/image46.jpeg"/><Relationship Id="rId30" Type="http://schemas.openxmlformats.org/officeDocument/2006/relationships/image" Target="../media/image49.jpeg"/><Relationship Id="rId35" Type="http://schemas.openxmlformats.org/officeDocument/2006/relationships/image" Target="../media/image5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25BAC-F110-76B8-9E34-A3E58EADBCF9}"/>
              </a:ext>
            </a:extLst>
          </p:cNvPr>
          <p:cNvSpPr>
            <a:spLocks noGrp="1"/>
          </p:cNvSpPr>
          <p:nvPr>
            <p:ph type="ctrTitle"/>
          </p:nvPr>
        </p:nvSpPr>
        <p:spPr>
          <a:xfrm>
            <a:off x="860120" y="20548"/>
            <a:ext cx="10471759" cy="2387600"/>
          </a:xfrm>
        </p:spPr>
        <p:txBody>
          <a:bodyPr>
            <a:normAutofit fontScale="90000"/>
          </a:bodyPr>
          <a:lstStyle/>
          <a:p>
            <a:r>
              <a:rPr lang="en-US" dirty="0"/>
              <a:t>Effect of type I diabetes on the maternal microbiome and its neonatal transmission</a:t>
            </a:r>
          </a:p>
        </p:txBody>
      </p:sp>
      <p:sp>
        <p:nvSpPr>
          <p:cNvPr id="3" name="Subtitle 2">
            <a:extLst>
              <a:ext uri="{FF2B5EF4-FFF2-40B4-BE49-F238E27FC236}">
                <a16:creationId xmlns:a16="http://schemas.microsoft.com/office/drawing/2014/main" id="{1D4D1694-E298-8F1F-764E-43398CAB974F}"/>
              </a:ext>
            </a:extLst>
          </p:cNvPr>
          <p:cNvSpPr>
            <a:spLocks noGrp="1"/>
          </p:cNvSpPr>
          <p:nvPr>
            <p:ph type="subTitle" idx="1"/>
          </p:nvPr>
        </p:nvSpPr>
        <p:spPr>
          <a:xfrm>
            <a:off x="860120" y="2500222"/>
            <a:ext cx="10471759" cy="3136965"/>
          </a:xfrm>
        </p:spPr>
        <p:txBody>
          <a:bodyPr>
            <a:noAutofit/>
          </a:bodyPr>
          <a:lstStyle/>
          <a:p>
            <a:pPr algn="just"/>
            <a:r>
              <a:rPr lang="en-US" sz="1800" dirty="0"/>
              <a:t>Michael Jochum</a:t>
            </a:r>
            <a:r>
              <a:rPr lang="en-US" sz="1800" baseline="30000" dirty="0">
                <a:effectLst/>
                <a:ea typeface="Calibri" panose="020F0502020204030204" pitchFamily="34" charset="0"/>
                <a:cs typeface="Times New Roman" panose="02020603050405020304" pitchFamily="18" charset="0"/>
              </a:rPr>
              <a:t>1</a:t>
            </a:r>
            <a:r>
              <a:rPr lang="en-US" sz="1800" dirty="0"/>
              <a:t>, </a:t>
            </a:r>
            <a:r>
              <a:rPr lang="en-US" sz="1800" dirty="0">
                <a:effectLst/>
                <a:ea typeface="Calibri" panose="020F0502020204030204" pitchFamily="34" charset="0"/>
                <a:cs typeface="Times New Roman" panose="02020603050405020304" pitchFamily="18" charset="0"/>
              </a:rPr>
              <a:t>Marzena Gajecka</a:t>
            </a:r>
            <a:r>
              <a:rPr lang="en-US" sz="1800" baseline="30000" dirty="0">
                <a:effectLst/>
                <a:ea typeface="Calibri" panose="020F0502020204030204" pitchFamily="34" charset="0"/>
                <a:cs typeface="Times New Roman" panose="02020603050405020304" pitchFamily="18" charset="0"/>
              </a:rPr>
              <a:t>2,3</a:t>
            </a:r>
            <a:r>
              <a:rPr lang="en-US" sz="1800" dirty="0">
                <a:effectLst/>
                <a:ea typeface="Calibri" panose="020F0502020204030204" pitchFamily="34" charset="0"/>
                <a:cs typeface="Times New Roman" panose="02020603050405020304" pitchFamily="18" charset="0"/>
              </a:rPr>
              <a:t>, Pawel Gutaj</a:t>
            </a:r>
            <a:r>
              <a:rPr lang="en-US" sz="1800" baseline="30000" dirty="0">
                <a:effectLst/>
                <a:ea typeface="Calibri" panose="020F0502020204030204" pitchFamily="34" charset="0"/>
                <a:cs typeface="Times New Roman" panose="02020603050405020304" pitchFamily="18" charset="0"/>
              </a:rPr>
              <a:t>4</a:t>
            </a:r>
            <a:r>
              <a:rPr lang="en-US" sz="1800" dirty="0">
                <a:effectLst/>
                <a:ea typeface="Calibri" panose="020F0502020204030204" pitchFamily="34" charset="0"/>
                <a:cs typeface="Times New Roman" panose="02020603050405020304" pitchFamily="18" charset="0"/>
              </a:rPr>
              <a:t>, Katarzyna Jaskiewicz</a:t>
            </a:r>
            <a:r>
              <a:rPr lang="en-US" sz="1800" baseline="30000" dirty="0">
                <a:ea typeface="Calibri" panose="020F0502020204030204" pitchFamily="34" charset="0"/>
                <a:cs typeface="Times New Roman" panose="02020603050405020304" pitchFamily="18" charset="0"/>
              </a:rPr>
              <a:t>3</a:t>
            </a:r>
            <a:r>
              <a:rPr lang="en-US" sz="1800" dirty="0">
                <a:effectLst/>
                <a:ea typeface="Calibri" panose="020F0502020204030204" pitchFamily="34" charset="0"/>
                <a:cs typeface="Times New Roman" panose="02020603050405020304" pitchFamily="18" charset="0"/>
              </a:rPr>
              <a:t>, Malgorzata Rydzanicz</a:t>
            </a:r>
            <a:r>
              <a:rPr lang="en-US" sz="1800" baseline="30000" dirty="0">
                <a:effectLst/>
                <a:ea typeface="Calibri" panose="020F0502020204030204" pitchFamily="34" charset="0"/>
                <a:cs typeface="Times New Roman" panose="02020603050405020304" pitchFamily="18" charset="0"/>
              </a:rPr>
              <a:t>5</a:t>
            </a:r>
            <a:r>
              <a:rPr lang="en-US" sz="1800" dirty="0">
                <a:effectLst/>
                <a:ea typeface="Calibri" panose="020F0502020204030204" pitchFamily="34" charset="0"/>
                <a:cs typeface="Times New Roman" panose="02020603050405020304" pitchFamily="18" charset="0"/>
              </a:rPr>
              <a:t>, Tomasz Szczapa</a:t>
            </a:r>
            <a:r>
              <a:rPr lang="en-US" sz="1800" baseline="30000" dirty="0">
                <a:effectLst/>
                <a:ea typeface="Calibri" panose="020F0502020204030204" pitchFamily="34" charset="0"/>
                <a:cs typeface="Times New Roman" panose="02020603050405020304" pitchFamily="18" charset="0"/>
              </a:rPr>
              <a:t>6</a:t>
            </a:r>
            <a:r>
              <a:rPr lang="en-US" sz="1800" dirty="0">
                <a:effectLst/>
                <a:ea typeface="Calibri" panose="020F0502020204030204" pitchFamily="34" charset="0"/>
                <a:cs typeface="Times New Roman" panose="02020603050405020304" pitchFamily="18" charset="0"/>
              </a:rPr>
              <a:t>, Dorota Kaminska</a:t>
            </a:r>
            <a:r>
              <a:rPr lang="en-US" sz="1800" baseline="30000" dirty="0">
                <a:effectLst/>
                <a:ea typeface="Calibri" panose="020F0502020204030204" pitchFamily="34" charset="0"/>
                <a:cs typeface="Times New Roman" panose="02020603050405020304" pitchFamily="18" charset="0"/>
              </a:rPr>
              <a:t>2</a:t>
            </a:r>
            <a:r>
              <a:rPr lang="en-US" sz="1800" dirty="0">
                <a:effectLst/>
                <a:ea typeface="Calibri" panose="020F0502020204030204" pitchFamily="34" charset="0"/>
                <a:cs typeface="Times New Roman" panose="02020603050405020304" pitchFamily="18" charset="0"/>
              </a:rPr>
              <a:t>, Grzegorz Kosewski</a:t>
            </a:r>
            <a:r>
              <a:rPr lang="en-US" sz="1800" baseline="30000" dirty="0">
                <a:effectLst/>
                <a:ea typeface="Calibri" panose="020F0502020204030204" pitchFamily="34" charset="0"/>
                <a:cs typeface="Times New Roman" panose="02020603050405020304" pitchFamily="18" charset="0"/>
              </a:rPr>
              <a:t>7</a:t>
            </a:r>
            <a:r>
              <a:rPr lang="en-US" sz="1800" dirty="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Juliusz</a:t>
            </a:r>
            <a:r>
              <a:rPr lang="en-US" sz="1800" dirty="0">
                <a:effectLst/>
                <a:ea typeface="Calibri" panose="020F0502020204030204" pitchFamily="34" charset="0"/>
                <a:cs typeface="Times New Roman" panose="02020603050405020304" pitchFamily="18" charset="0"/>
              </a:rPr>
              <a:t> Przyslawski</a:t>
            </a:r>
            <a:r>
              <a:rPr lang="en-US" sz="1800" baseline="30000" dirty="0">
                <a:effectLst/>
                <a:ea typeface="Calibri" panose="020F0502020204030204" pitchFamily="34" charset="0"/>
                <a:cs typeface="Times New Roman" panose="02020603050405020304" pitchFamily="18" charset="0"/>
              </a:rPr>
              <a:t>7</a:t>
            </a:r>
            <a:r>
              <a:rPr lang="en-US" sz="1800" dirty="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Rafal</a:t>
            </a:r>
            <a:r>
              <a:rPr lang="en-US" sz="1800" dirty="0">
                <a:effectLst/>
                <a:ea typeface="Calibri" panose="020F0502020204030204" pitchFamily="34" charset="0"/>
                <a:cs typeface="Times New Roman" panose="02020603050405020304" pitchFamily="18" charset="0"/>
              </a:rPr>
              <a:t> Ploski</a:t>
            </a:r>
            <a:r>
              <a:rPr lang="en-US" sz="1800" baseline="30000" dirty="0">
                <a:effectLst/>
                <a:ea typeface="Calibri" panose="020F0502020204030204" pitchFamily="34" charset="0"/>
                <a:cs typeface="Times New Roman" panose="02020603050405020304" pitchFamily="18" charset="0"/>
              </a:rPr>
              <a:t>5</a:t>
            </a:r>
            <a:r>
              <a:rPr lang="en-US" sz="1800" dirty="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Ewa</a:t>
            </a:r>
            <a:r>
              <a:rPr lang="en-US" sz="1800" dirty="0">
                <a:effectLst/>
                <a:ea typeface="Calibri" panose="020F0502020204030204" pitchFamily="34" charset="0"/>
                <a:cs typeface="Times New Roman" panose="02020603050405020304" pitchFamily="18" charset="0"/>
              </a:rPr>
              <a:t> Wender-Ozegowska</a:t>
            </a:r>
            <a:r>
              <a:rPr lang="en-US" sz="1800" baseline="30000" dirty="0">
                <a:ea typeface="Calibri" panose="020F0502020204030204" pitchFamily="34" charset="0"/>
                <a:cs typeface="Times New Roman" panose="02020603050405020304" pitchFamily="18" charset="0"/>
              </a:rPr>
              <a:t>4</a:t>
            </a:r>
            <a:r>
              <a:rPr lang="en-US" sz="1800" dirty="0">
                <a:effectLst/>
                <a:ea typeface="Calibri" panose="020F0502020204030204" pitchFamily="34" charset="0"/>
                <a:cs typeface="Times New Roman" panose="02020603050405020304" pitchFamily="18" charset="0"/>
              </a:rPr>
              <a:t>, Kjersti M. Aagaard</a:t>
            </a:r>
            <a:r>
              <a:rPr lang="en-US" sz="1800" baseline="30000" dirty="0">
                <a:ea typeface="Calibri" panose="020F0502020204030204" pitchFamily="34" charset="0"/>
                <a:cs typeface="Times New Roman" panose="02020603050405020304" pitchFamily="18" charset="0"/>
              </a:rPr>
              <a:t>1	</a:t>
            </a:r>
            <a:br>
              <a:rPr lang="en-US" sz="1800" baseline="30000" dirty="0">
                <a:ea typeface="Calibri" panose="020F0502020204030204" pitchFamily="34" charset="0"/>
                <a:cs typeface="Times New Roman" panose="02020603050405020304" pitchFamily="18" charset="0"/>
              </a:rPr>
            </a:br>
            <a:endParaRPr lang="en-US" sz="1600" dirty="0"/>
          </a:p>
          <a:p>
            <a:pPr algn="just">
              <a:lnSpc>
                <a:spcPct val="115000"/>
              </a:lnSpc>
              <a:spcBef>
                <a:spcPts val="0"/>
              </a:spcBef>
            </a:pPr>
            <a:r>
              <a:rPr lang="en-US" sz="1400" baseline="30000" dirty="0">
                <a:effectLst/>
                <a:ea typeface="Calibri" panose="020F0502020204030204" pitchFamily="34" charset="0"/>
                <a:cs typeface="Times New Roman" panose="02020603050405020304" pitchFamily="18" charset="0"/>
              </a:rPr>
              <a:t>4</a:t>
            </a:r>
            <a:r>
              <a:rPr lang="en-US" sz="1400" dirty="0">
                <a:effectLst/>
                <a:ea typeface="Calibri" panose="020F0502020204030204" pitchFamily="34" charset="0"/>
                <a:cs typeface="Times New Roman" panose="02020603050405020304" pitchFamily="18" charset="0"/>
              </a:rPr>
              <a:t>Department of Obstetrics &amp; Gynecology, Baylor College of Medicine, 1 Baylor Plaza, Houston TX 77401, United States</a:t>
            </a:r>
          </a:p>
          <a:p>
            <a:pPr marL="0" marR="0" algn="just">
              <a:lnSpc>
                <a:spcPct val="115000"/>
              </a:lnSpc>
              <a:spcBef>
                <a:spcPts val="0"/>
              </a:spcBef>
              <a:spcAft>
                <a:spcPts val="0"/>
              </a:spcAft>
            </a:pPr>
            <a:r>
              <a:rPr lang="en-US" sz="1400" baseline="30000" dirty="0">
                <a:effectLst/>
                <a:ea typeface="Calibri" panose="020F0502020204030204" pitchFamily="34" charset="0"/>
                <a:cs typeface="Times New Roman" panose="02020603050405020304" pitchFamily="18" charset="0"/>
              </a:rPr>
              <a:t>2</a:t>
            </a:r>
            <a:r>
              <a:rPr lang="en-US" sz="1400" dirty="0">
                <a:effectLst/>
                <a:ea typeface="Calibri" panose="020F0502020204030204" pitchFamily="34" charset="0"/>
                <a:cs typeface="Times New Roman" panose="02020603050405020304" pitchFamily="18" charset="0"/>
              </a:rPr>
              <a:t>Chair and Dept. of Genetics and Pharmaceutical Microbiology, Poznan University of Medical Sciences, </a:t>
            </a:r>
            <a:r>
              <a:rPr lang="en-US" sz="1400" dirty="0" err="1">
                <a:effectLst/>
                <a:ea typeface="Calibri" panose="020F0502020204030204" pitchFamily="34" charset="0"/>
                <a:cs typeface="Times New Roman" panose="02020603050405020304" pitchFamily="18" charset="0"/>
              </a:rPr>
              <a:t>Swiecickiego</a:t>
            </a:r>
            <a:r>
              <a:rPr lang="en-US" sz="1400" dirty="0">
                <a:effectLst/>
                <a:ea typeface="Calibri" panose="020F0502020204030204" pitchFamily="34" charset="0"/>
                <a:cs typeface="Times New Roman" panose="02020603050405020304" pitchFamily="18" charset="0"/>
              </a:rPr>
              <a:t> 4, 60-781 Poznan, Poland</a:t>
            </a:r>
          </a:p>
          <a:p>
            <a:pPr marL="0" marR="0" algn="just">
              <a:lnSpc>
                <a:spcPct val="115000"/>
              </a:lnSpc>
              <a:spcBef>
                <a:spcPts val="0"/>
              </a:spcBef>
              <a:spcAft>
                <a:spcPts val="0"/>
              </a:spcAft>
            </a:pPr>
            <a:r>
              <a:rPr lang="en-US" sz="1400" baseline="30000" dirty="0">
                <a:effectLst/>
                <a:ea typeface="Calibri" panose="020F0502020204030204" pitchFamily="34" charset="0"/>
                <a:cs typeface="Times New Roman" panose="02020603050405020304" pitchFamily="18" charset="0"/>
              </a:rPr>
              <a:t>3</a:t>
            </a:r>
            <a:r>
              <a:rPr lang="en-US" sz="1400" dirty="0">
                <a:effectLst/>
                <a:ea typeface="Calibri" panose="020F0502020204030204" pitchFamily="34" charset="0"/>
                <a:cs typeface="Times New Roman" panose="02020603050405020304" pitchFamily="18" charset="0"/>
              </a:rPr>
              <a:t>Institute of Human Genetics, Polish Academy of Sciences, </a:t>
            </a:r>
            <a:r>
              <a:rPr lang="en-US" sz="1400" dirty="0" err="1">
                <a:effectLst/>
                <a:ea typeface="Calibri" panose="020F0502020204030204" pitchFamily="34" charset="0"/>
                <a:cs typeface="Times New Roman" panose="02020603050405020304" pitchFamily="18" charset="0"/>
              </a:rPr>
              <a:t>Strzeszynska</a:t>
            </a:r>
            <a:r>
              <a:rPr lang="en-US" sz="1400" dirty="0">
                <a:effectLst/>
                <a:ea typeface="Calibri" panose="020F0502020204030204" pitchFamily="34" charset="0"/>
                <a:cs typeface="Times New Roman" panose="02020603050405020304" pitchFamily="18" charset="0"/>
              </a:rPr>
              <a:t> 32, 60-479 Poznan, Poland</a:t>
            </a:r>
          </a:p>
          <a:p>
            <a:pPr marL="0" marR="0" algn="just">
              <a:lnSpc>
                <a:spcPct val="115000"/>
              </a:lnSpc>
              <a:spcBef>
                <a:spcPts val="0"/>
              </a:spcBef>
              <a:spcAft>
                <a:spcPts val="0"/>
              </a:spcAft>
            </a:pPr>
            <a:r>
              <a:rPr lang="en-US" sz="1400" baseline="30000" dirty="0">
                <a:ea typeface="Calibri" panose="020F0502020204030204" pitchFamily="34" charset="0"/>
                <a:cs typeface="Times New Roman" panose="02020603050405020304" pitchFamily="18" charset="0"/>
              </a:rPr>
              <a:t>4</a:t>
            </a:r>
            <a:r>
              <a:rPr lang="en-US" sz="1400" dirty="0">
                <a:effectLst/>
                <a:ea typeface="Calibri" panose="020F0502020204030204" pitchFamily="34" charset="0"/>
                <a:cs typeface="Times New Roman" panose="02020603050405020304" pitchFamily="18" charset="0"/>
              </a:rPr>
              <a:t>Department of Reproduction, Poznan University of Medical Sciences, </a:t>
            </a:r>
            <a:r>
              <a:rPr lang="en-US" sz="1400" dirty="0" err="1">
                <a:effectLst/>
                <a:ea typeface="Calibri" panose="020F0502020204030204" pitchFamily="34" charset="0"/>
                <a:cs typeface="Times New Roman" panose="02020603050405020304" pitchFamily="18" charset="0"/>
              </a:rPr>
              <a:t>Polna</a:t>
            </a:r>
            <a:r>
              <a:rPr lang="en-US" sz="1400" dirty="0">
                <a:effectLst/>
                <a:ea typeface="Calibri" panose="020F0502020204030204" pitchFamily="34" charset="0"/>
                <a:cs typeface="Times New Roman" panose="02020603050405020304" pitchFamily="18" charset="0"/>
              </a:rPr>
              <a:t> 33, 60-535 Poznan, Poland</a:t>
            </a:r>
          </a:p>
          <a:p>
            <a:pPr marL="0" marR="0" algn="just">
              <a:lnSpc>
                <a:spcPct val="115000"/>
              </a:lnSpc>
              <a:spcBef>
                <a:spcPts val="0"/>
              </a:spcBef>
              <a:spcAft>
                <a:spcPts val="0"/>
              </a:spcAft>
            </a:pPr>
            <a:r>
              <a:rPr lang="en-US" sz="1400" baseline="30000" dirty="0">
                <a:effectLst/>
                <a:ea typeface="Calibri" panose="020F0502020204030204" pitchFamily="34" charset="0"/>
                <a:cs typeface="Times New Roman" panose="02020603050405020304" pitchFamily="18" charset="0"/>
              </a:rPr>
              <a:t>5</a:t>
            </a:r>
            <a:r>
              <a:rPr lang="en-US" sz="1400" dirty="0">
                <a:effectLst/>
                <a:ea typeface="Calibri" panose="020F0502020204030204" pitchFamily="34" charset="0"/>
                <a:cs typeface="Times New Roman" panose="02020603050405020304" pitchFamily="18" charset="0"/>
              </a:rPr>
              <a:t>Department of Medical Genetics, Medical University of Warsaw, </a:t>
            </a:r>
            <a:r>
              <a:rPr lang="en-US" sz="1400" dirty="0" err="1">
                <a:effectLst/>
                <a:ea typeface="Calibri" panose="020F0502020204030204" pitchFamily="34" charset="0"/>
                <a:cs typeface="Times New Roman" panose="02020603050405020304" pitchFamily="18" charset="0"/>
              </a:rPr>
              <a:t>Pawinskiego</a:t>
            </a:r>
            <a:r>
              <a:rPr lang="en-US" sz="1400" dirty="0">
                <a:effectLst/>
                <a:ea typeface="Calibri" panose="020F0502020204030204" pitchFamily="34" charset="0"/>
                <a:cs typeface="Times New Roman" panose="02020603050405020304" pitchFamily="18" charset="0"/>
              </a:rPr>
              <a:t> 3C, 02-106 Warsaw, Poland</a:t>
            </a:r>
          </a:p>
          <a:p>
            <a:pPr marL="0" marR="0" algn="just">
              <a:lnSpc>
                <a:spcPct val="115000"/>
              </a:lnSpc>
              <a:spcBef>
                <a:spcPts val="0"/>
              </a:spcBef>
              <a:spcAft>
                <a:spcPts val="0"/>
              </a:spcAft>
            </a:pPr>
            <a:r>
              <a:rPr lang="en-US" sz="1400" baseline="30000" dirty="0">
                <a:effectLst/>
                <a:ea typeface="Calibri" panose="020F0502020204030204" pitchFamily="34" charset="0"/>
                <a:cs typeface="Times New Roman" panose="02020603050405020304" pitchFamily="18" charset="0"/>
              </a:rPr>
              <a:t>6</a:t>
            </a:r>
            <a:r>
              <a:rPr lang="en-US" sz="1400" dirty="0">
                <a:effectLst/>
                <a:ea typeface="Calibri" panose="020F0502020204030204" pitchFamily="34" charset="0"/>
                <a:cs typeface="Times New Roman" panose="02020603050405020304" pitchFamily="18" charset="0"/>
              </a:rPr>
              <a:t>Department od Neonatology, Poznan University of Medical Sciences, </a:t>
            </a:r>
            <a:r>
              <a:rPr lang="en-US" sz="1400" dirty="0" err="1">
                <a:effectLst/>
                <a:ea typeface="Calibri" panose="020F0502020204030204" pitchFamily="34" charset="0"/>
                <a:cs typeface="Times New Roman" panose="02020603050405020304" pitchFamily="18" charset="0"/>
              </a:rPr>
              <a:t>Polna</a:t>
            </a:r>
            <a:r>
              <a:rPr lang="en-US" sz="1400" dirty="0">
                <a:effectLst/>
                <a:ea typeface="Calibri" panose="020F0502020204030204" pitchFamily="34" charset="0"/>
                <a:cs typeface="Times New Roman" panose="02020603050405020304" pitchFamily="18" charset="0"/>
              </a:rPr>
              <a:t> 33, 60-535 Poznan, Poland</a:t>
            </a:r>
          </a:p>
          <a:p>
            <a:pPr marL="0" marR="0" algn="just">
              <a:lnSpc>
                <a:spcPct val="115000"/>
              </a:lnSpc>
              <a:spcBef>
                <a:spcPts val="0"/>
              </a:spcBef>
              <a:spcAft>
                <a:spcPts val="0"/>
              </a:spcAft>
            </a:pPr>
            <a:r>
              <a:rPr lang="en-US" sz="1400" baseline="30000" dirty="0">
                <a:effectLst/>
                <a:ea typeface="Calibri" panose="020F0502020204030204" pitchFamily="34" charset="0"/>
                <a:cs typeface="Times New Roman" panose="02020603050405020304" pitchFamily="18" charset="0"/>
              </a:rPr>
              <a:t>7</a:t>
            </a:r>
            <a:r>
              <a:rPr lang="en-US" sz="1400" dirty="0">
                <a:effectLst/>
                <a:ea typeface="Calibri" panose="020F0502020204030204" pitchFamily="34" charset="0"/>
                <a:cs typeface="Times New Roman" panose="02020603050405020304" pitchFamily="18" charset="0"/>
              </a:rPr>
              <a:t>Chair and Department of Bromatology, Poznan University of Medical Sciences, </a:t>
            </a:r>
            <a:r>
              <a:rPr lang="en-US" sz="1400" dirty="0" err="1">
                <a:effectLst/>
                <a:ea typeface="Calibri" panose="020F0502020204030204" pitchFamily="34" charset="0"/>
                <a:cs typeface="Times New Roman" panose="02020603050405020304" pitchFamily="18" charset="0"/>
              </a:rPr>
              <a:t>Marcelinska</a:t>
            </a:r>
            <a:r>
              <a:rPr lang="en-US" sz="1400" dirty="0">
                <a:effectLst/>
                <a:ea typeface="Calibri" panose="020F0502020204030204" pitchFamily="34" charset="0"/>
                <a:cs typeface="Times New Roman" panose="02020603050405020304" pitchFamily="18" charset="0"/>
              </a:rPr>
              <a:t> 42, 60-354 Poznan, Poland</a:t>
            </a:r>
          </a:p>
        </p:txBody>
      </p:sp>
      <p:pic>
        <p:nvPicPr>
          <p:cNvPr id="4" name="Obraz 1">
            <a:extLst>
              <a:ext uri="{FF2B5EF4-FFF2-40B4-BE49-F238E27FC236}">
                <a16:creationId xmlns:a16="http://schemas.microsoft.com/office/drawing/2014/main" id="{79599C63-35CE-BB33-128E-CC47EE598BB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39995" y="5617751"/>
            <a:ext cx="325596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http://t1.gstatic.com/images?q=tbn:ANd9GcRMKST8IC6P7Y-E5shbop7F4EwvP8FnCV3sCx_53BJ0Y3AYXBYD">
            <a:extLst>
              <a:ext uri="{FF2B5EF4-FFF2-40B4-BE49-F238E27FC236}">
                <a16:creationId xmlns:a16="http://schemas.microsoft.com/office/drawing/2014/main" id="{DE116710-BBD1-E7FA-2764-74EE759DB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 y="5508783"/>
            <a:ext cx="1371600" cy="1328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Obraz 1">
            <a:extLst>
              <a:ext uri="{FF2B5EF4-FFF2-40B4-BE49-F238E27FC236}">
                <a16:creationId xmlns:a16="http://schemas.microsoft.com/office/drawing/2014/main" id="{B6FA4AFD-1F06-DE08-FE37-59194F6ABB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1961" y="5468885"/>
            <a:ext cx="1371600" cy="136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178FF68B-A8D1-0CE7-EB35-9444A744FB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92392" y="5465351"/>
            <a:ext cx="1371600" cy="1371600"/>
          </a:xfrm>
          <a:prstGeom prst="rect">
            <a:avLst/>
          </a:prstGeom>
        </p:spPr>
      </p:pic>
      <p:pic>
        <p:nvPicPr>
          <p:cNvPr id="9" name="Picture 8">
            <a:extLst>
              <a:ext uri="{FF2B5EF4-FFF2-40B4-BE49-F238E27FC236}">
                <a16:creationId xmlns:a16="http://schemas.microsoft.com/office/drawing/2014/main" id="{C685FDF5-F861-5152-690C-C1FB19BA05FA}"/>
              </a:ext>
            </a:extLst>
          </p:cNvPr>
          <p:cNvPicPr>
            <a:picLocks noChangeAspect="1"/>
          </p:cNvPicPr>
          <p:nvPr/>
        </p:nvPicPr>
        <p:blipFill>
          <a:blip r:embed="rId6">
            <a:alphaModFix/>
          </a:blip>
          <a:stretch>
            <a:fillRect/>
          </a:stretch>
        </p:blipFill>
        <p:spPr>
          <a:xfrm>
            <a:off x="10160426" y="5465351"/>
            <a:ext cx="1998814" cy="1371600"/>
          </a:xfrm>
          <a:prstGeom prst="rect">
            <a:avLst/>
          </a:prstGeom>
          <a:noFill/>
        </p:spPr>
      </p:pic>
    </p:spTree>
    <p:extLst>
      <p:ext uri="{BB962C8B-B14F-4D97-AF65-F5344CB8AC3E}">
        <p14:creationId xmlns:p14="http://schemas.microsoft.com/office/powerpoint/2010/main" val="3798131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CDFE5D3-486F-78D9-0834-93A639CC41FD}"/>
              </a:ext>
            </a:extLst>
          </p:cNvPr>
          <p:cNvGraphicFramePr>
            <a:graphicFrameLocks noGrp="1"/>
          </p:cNvGraphicFramePr>
          <p:nvPr>
            <p:extLst>
              <p:ext uri="{D42A27DB-BD31-4B8C-83A1-F6EECF244321}">
                <p14:modId xmlns:p14="http://schemas.microsoft.com/office/powerpoint/2010/main" val="3137544866"/>
              </p:ext>
            </p:extLst>
          </p:nvPr>
        </p:nvGraphicFramePr>
        <p:xfrm>
          <a:off x="306990" y="369332"/>
          <a:ext cx="5005790" cy="6224360"/>
        </p:xfrm>
        <a:graphic>
          <a:graphicData uri="http://schemas.openxmlformats.org/drawingml/2006/table">
            <a:tbl>
              <a:tblPr/>
              <a:tblGrid>
                <a:gridCol w="1054168">
                  <a:extLst>
                    <a:ext uri="{9D8B030D-6E8A-4147-A177-3AD203B41FA5}">
                      <a16:colId xmlns:a16="http://schemas.microsoft.com/office/drawing/2014/main" val="2153952673"/>
                    </a:ext>
                  </a:extLst>
                </a:gridCol>
                <a:gridCol w="573156">
                  <a:extLst>
                    <a:ext uri="{9D8B030D-6E8A-4147-A177-3AD203B41FA5}">
                      <a16:colId xmlns:a16="http://schemas.microsoft.com/office/drawing/2014/main" val="2454868977"/>
                    </a:ext>
                  </a:extLst>
                </a:gridCol>
                <a:gridCol w="862080">
                  <a:extLst>
                    <a:ext uri="{9D8B030D-6E8A-4147-A177-3AD203B41FA5}">
                      <a16:colId xmlns:a16="http://schemas.microsoft.com/office/drawing/2014/main" val="1952920062"/>
                    </a:ext>
                  </a:extLst>
                </a:gridCol>
                <a:gridCol w="351795">
                  <a:extLst>
                    <a:ext uri="{9D8B030D-6E8A-4147-A177-3AD203B41FA5}">
                      <a16:colId xmlns:a16="http://schemas.microsoft.com/office/drawing/2014/main" val="1981335178"/>
                    </a:ext>
                  </a:extLst>
                </a:gridCol>
                <a:gridCol w="464988">
                  <a:extLst>
                    <a:ext uri="{9D8B030D-6E8A-4147-A177-3AD203B41FA5}">
                      <a16:colId xmlns:a16="http://schemas.microsoft.com/office/drawing/2014/main" val="923696338"/>
                    </a:ext>
                  </a:extLst>
                </a:gridCol>
                <a:gridCol w="626693">
                  <a:extLst>
                    <a:ext uri="{9D8B030D-6E8A-4147-A177-3AD203B41FA5}">
                      <a16:colId xmlns:a16="http://schemas.microsoft.com/office/drawing/2014/main" val="3655125764"/>
                    </a:ext>
                  </a:extLst>
                </a:gridCol>
                <a:gridCol w="1072910">
                  <a:extLst>
                    <a:ext uri="{9D8B030D-6E8A-4147-A177-3AD203B41FA5}">
                      <a16:colId xmlns:a16="http://schemas.microsoft.com/office/drawing/2014/main" val="1925913188"/>
                    </a:ext>
                  </a:extLst>
                </a:gridCol>
              </a:tblGrid>
              <a:tr h="61415">
                <a:tc gridSpan="7">
                  <a:txBody>
                    <a:bodyPr/>
                    <a:lstStyle/>
                    <a:p>
                      <a:pPr algn="ctr" rtl="0" fontAlgn="ctr"/>
                      <a:r>
                        <a:rPr lang="en-US" sz="1000" b="0" i="0" u="none" strike="noStrike">
                          <a:solidFill>
                            <a:srgbClr val="000000"/>
                          </a:solidFill>
                          <a:effectLst/>
                          <a:latin typeface="Calibri" panose="020F0502020204030204" pitchFamily="34" charset="0"/>
                        </a:rPr>
                        <a:t>Vagina</a:t>
                      </a:r>
                    </a:p>
                  </a:txBody>
                  <a:tcPr marL="3209" marR="3209" marT="3209"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04015675"/>
                  </a:ext>
                </a:extLst>
              </a:tr>
              <a:tr h="121563">
                <a:tc>
                  <a:txBody>
                    <a:bodyPr/>
                    <a:lstStyle/>
                    <a:p>
                      <a:pPr algn="ctr" rtl="0" fontAlgn="ctr"/>
                      <a:r>
                        <a:rPr lang="en-US" sz="1000" b="0" i="0" u="none" strike="noStrike">
                          <a:solidFill>
                            <a:srgbClr val="000000"/>
                          </a:solidFill>
                          <a:effectLst/>
                          <a:latin typeface="Calibri" panose="020F0502020204030204" pitchFamily="34" charset="0"/>
                        </a:rPr>
                        <a:t>Genus</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baseMean</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log2FoldChange</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lfcSE</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stat</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pvalue</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dirty="0" err="1">
                          <a:solidFill>
                            <a:srgbClr val="000000"/>
                          </a:solidFill>
                          <a:effectLst/>
                          <a:latin typeface="Calibri" panose="020F0502020204030204" pitchFamily="34" charset="0"/>
                        </a:rPr>
                        <a:t>padj</a:t>
                      </a:r>
                      <a:endParaRPr lang="en-US" sz="1000" b="0" i="0" u="none" strike="noStrike" dirty="0">
                        <a:solidFill>
                          <a:srgbClr val="000000"/>
                        </a:solidFill>
                        <a:effectLst/>
                        <a:latin typeface="Calibri" panose="020F0502020204030204" pitchFamily="34" charset="0"/>
                      </a:endParaRP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4275073"/>
                  </a:ext>
                </a:extLst>
              </a:tr>
              <a:tr h="61415">
                <a:tc>
                  <a:txBody>
                    <a:bodyPr/>
                    <a:lstStyle/>
                    <a:p>
                      <a:pPr algn="ctr" rtl="0" fontAlgn="ctr"/>
                      <a:r>
                        <a:rPr lang="en-US" sz="1000" b="0" i="1" u="none" strike="noStrike">
                          <a:solidFill>
                            <a:srgbClr val="000000"/>
                          </a:solidFill>
                          <a:effectLst/>
                          <a:latin typeface="Calibri" panose="020F0502020204030204" pitchFamily="34" charset="0"/>
                        </a:rPr>
                        <a:t>Sneathia</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0.91</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49.75</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3.14</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15.87</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1.07E-56</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2.44E-54</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2498916"/>
                  </a:ext>
                </a:extLst>
              </a:tr>
              <a:tr h="61415">
                <a:tc>
                  <a:txBody>
                    <a:bodyPr/>
                    <a:lstStyle/>
                    <a:p>
                      <a:pPr algn="ctr" rtl="0" fontAlgn="ctr"/>
                      <a:r>
                        <a:rPr lang="en-US" sz="1000" b="0" i="1" u="none" strike="noStrike">
                          <a:solidFill>
                            <a:srgbClr val="000000"/>
                          </a:solidFill>
                          <a:effectLst/>
                          <a:latin typeface="Calibri" panose="020F0502020204030204" pitchFamily="34" charset="0"/>
                        </a:rPr>
                        <a:t>Intestinibacter</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2.25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14.82</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1.30</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11.39</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4.61E-30</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5.25E-28</a:t>
                      </a:r>
                    </a:p>
                  </a:txBody>
                  <a:tcPr marL="3209" marR="3209" marT="3209" marB="0" anchor="ctr">
                    <a:lnL>
                      <a:noFill/>
                    </a:lnL>
                    <a:lnR>
                      <a:noFill/>
                    </a:lnR>
                    <a:lnT>
                      <a:noFill/>
                    </a:lnT>
                    <a:lnB>
                      <a:noFill/>
                    </a:lnB>
                  </a:tcPr>
                </a:tc>
                <a:extLst>
                  <a:ext uri="{0D108BD9-81ED-4DB2-BD59-A6C34878D82A}">
                    <a16:rowId xmlns:a16="http://schemas.microsoft.com/office/drawing/2014/main" val="2033900325"/>
                  </a:ext>
                </a:extLst>
              </a:tr>
              <a:tr h="61415">
                <a:tc>
                  <a:txBody>
                    <a:bodyPr/>
                    <a:lstStyle/>
                    <a:p>
                      <a:pPr algn="ctr" rtl="0" fontAlgn="ctr"/>
                      <a:r>
                        <a:rPr lang="en-US" sz="1000" b="0" i="1" u="none" strike="noStrike">
                          <a:solidFill>
                            <a:srgbClr val="000000"/>
                          </a:solidFill>
                          <a:effectLst/>
                          <a:latin typeface="Calibri" panose="020F0502020204030204" pitchFamily="34" charset="0"/>
                        </a:rPr>
                        <a:t>Atopobium</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96.63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6.82</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1.01</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6.78</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1.18E-11</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8.97E-10</a:t>
                      </a:r>
                    </a:p>
                  </a:txBody>
                  <a:tcPr marL="3209" marR="3209" marT="3209" marB="0" anchor="ctr">
                    <a:lnL>
                      <a:noFill/>
                    </a:lnL>
                    <a:lnR>
                      <a:noFill/>
                    </a:lnR>
                    <a:lnT>
                      <a:noFill/>
                    </a:lnT>
                    <a:lnB>
                      <a:noFill/>
                    </a:lnB>
                  </a:tcPr>
                </a:tc>
                <a:extLst>
                  <a:ext uri="{0D108BD9-81ED-4DB2-BD59-A6C34878D82A}">
                    <a16:rowId xmlns:a16="http://schemas.microsoft.com/office/drawing/2014/main" val="2286152488"/>
                  </a:ext>
                </a:extLst>
              </a:tr>
              <a:tr h="61415">
                <a:tc>
                  <a:txBody>
                    <a:bodyPr/>
                    <a:lstStyle/>
                    <a:p>
                      <a:pPr algn="ctr" rtl="0" fontAlgn="ctr"/>
                      <a:r>
                        <a:rPr lang="en-US" sz="1000" b="0" i="1" u="none" strike="noStrike">
                          <a:solidFill>
                            <a:srgbClr val="000000"/>
                          </a:solidFill>
                          <a:effectLst/>
                          <a:latin typeface="Calibri" panose="020F0502020204030204" pitchFamily="34" charset="0"/>
                        </a:rPr>
                        <a:t>Megasphaera</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3.66</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7.80</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1.38</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5.64</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1.70E-08</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9.70E-07</a:t>
                      </a:r>
                    </a:p>
                  </a:txBody>
                  <a:tcPr marL="3209" marR="3209" marT="3209" marB="0" anchor="ctr">
                    <a:lnL>
                      <a:noFill/>
                    </a:lnL>
                    <a:lnR>
                      <a:noFill/>
                    </a:lnR>
                    <a:lnT>
                      <a:noFill/>
                    </a:lnT>
                    <a:lnB>
                      <a:noFill/>
                    </a:lnB>
                  </a:tcPr>
                </a:tc>
                <a:extLst>
                  <a:ext uri="{0D108BD9-81ED-4DB2-BD59-A6C34878D82A}">
                    <a16:rowId xmlns:a16="http://schemas.microsoft.com/office/drawing/2014/main" val="2807235889"/>
                  </a:ext>
                </a:extLst>
              </a:tr>
              <a:tr h="61415">
                <a:tc>
                  <a:txBody>
                    <a:bodyPr/>
                    <a:lstStyle/>
                    <a:p>
                      <a:pPr algn="ctr" rtl="0" fontAlgn="ctr"/>
                      <a:r>
                        <a:rPr lang="en-US" sz="1000" b="0" i="1" u="none" strike="noStrike">
                          <a:solidFill>
                            <a:srgbClr val="000000"/>
                          </a:solidFill>
                          <a:effectLst/>
                          <a:latin typeface="Calibri" panose="020F0502020204030204" pitchFamily="34" charset="0"/>
                        </a:rPr>
                        <a:t>Streptococcus</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1247.35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-3.58</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0.71</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-5.03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4.89E-07</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2.23E-05</a:t>
                      </a:r>
                    </a:p>
                  </a:txBody>
                  <a:tcPr marL="3209" marR="3209" marT="3209" marB="0" anchor="ctr">
                    <a:lnL>
                      <a:noFill/>
                    </a:lnL>
                    <a:lnR>
                      <a:noFill/>
                    </a:lnR>
                    <a:lnT>
                      <a:noFill/>
                    </a:lnT>
                    <a:lnB>
                      <a:noFill/>
                    </a:lnB>
                  </a:tcPr>
                </a:tc>
                <a:extLst>
                  <a:ext uri="{0D108BD9-81ED-4DB2-BD59-A6C34878D82A}">
                    <a16:rowId xmlns:a16="http://schemas.microsoft.com/office/drawing/2014/main" val="2047939983"/>
                  </a:ext>
                </a:extLst>
              </a:tr>
              <a:tr h="61415">
                <a:tc>
                  <a:txBody>
                    <a:bodyPr/>
                    <a:lstStyle/>
                    <a:p>
                      <a:pPr algn="ctr" rtl="0" fontAlgn="ctr"/>
                      <a:r>
                        <a:rPr lang="en-US" sz="1000" b="0" i="1" u="none" strike="noStrike">
                          <a:solidFill>
                            <a:srgbClr val="000000"/>
                          </a:solidFill>
                          <a:effectLst/>
                          <a:latin typeface="Calibri" panose="020F0502020204030204" pitchFamily="34" charset="0"/>
                        </a:rPr>
                        <a:t>Gemella</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7.79</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7.03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1.57</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4.48</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7.61E-06</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2.89E-04</a:t>
                      </a:r>
                    </a:p>
                  </a:txBody>
                  <a:tcPr marL="3209" marR="3209" marT="3209" marB="0" anchor="ctr">
                    <a:lnL>
                      <a:noFill/>
                    </a:lnL>
                    <a:lnR>
                      <a:noFill/>
                    </a:lnR>
                    <a:lnT>
                      <a:noFill/>
                    </a:lnT>
                    <a:lnB>
                      <a:noFill/>
                    </a:lnB>
                  </a:tcPr>
                </a:tc>
                <a:extLst>
                  <a:ext uri="{0D108BD9-81ED-4DB2-BD59-A6C34878D82A}">
                    <a16:rowId xmlns:a16="http://schemas.microsoft.com/office/drawing/2014/main" val="1120835816"/>
                  </a:ext>
                </a:extLst>
              </a:tr>
              <a:tr h="61415">
                <a:tc>
                  <a:txBody>
                    <a:bodyPr/>
                    <a:lstStyle/>
                    <a:p>
                      <a:pPr algn="ctr" rtl="0" fontAlgn="ctr"/>
                      <a:endParaRPr lang="en-US" sz="1000" b="0" i="1" u="none" strike="noStrike" dirty="0">
                        <a:solidFill>
                          <a:srgbClr val="000000"/>
                        </a:solidFill>
                        <a:effectLst/>
                        <a:latin typeface="Calibri" panose="020F0502020204030204" pitchFamily="34" charset="0"/>
                      </a:endParaRPr>
                    </a:p>
                  </a:txBody>
                  <a:tcPr marL="3209" marR="3209" marT="3209" marB="0" anchor="ctr">
                    <a:lnL>
                      <a:noFill/>
                    </a:lnL>
                    <a:lnR>
                      <a:noFill/>
                    </a:lnR>
                    <a:lnT>
                      <a:noFill/>
                    </a:lnT>
                    <a:lnB>
                      <a:noFill/>
                    </a:lnB>
                  </a:tcPr>
                </a:tc>
                <a:tc>
                  <a:txBody>
                    <a:bodyPr/>
                    <a:lstStyle/>
                    <a:p>
                      <a:pPr algn="ctr" rtl="0" fontAlgn="ctr"/>
                      <a:endParaRPr lang="en-US" sz="1000" b="0" i="0" u="none" strike="noStrike" dirty="0">
                        <a:solidFill>
                          <a:srgbClr val="000000"/>
                        </a:solidFill>
                        <a:effectLst/>
                        <a:latin typeface="Calibri" panose="020F0502020204030204" pitchFamily="34" charset="0"/>
                      </a:endParaRPr>
                    </a:p>
                  </a:txBody>
                  <a:tcPr marL="3209" marR="3209" marT="3209" marB="0" anchor="ctr">
                    <a:lnL>
                      <a:noFill/>
                    </a:lnL>
                    <a:lnR>
                      <a:noFill/>
                    </a:lnR>
                    <a:lnT>
                      <a:noFill/>
                    </a:lnT>
                    <a:lnB>
                      <a:noFill/>
                    </a:lnB>
                  </a:tcPr>
                </a:tc>
                <a:tc>
                  <a:txBody>
                    <a:bodyPr/>
                    <a:lstStyle/>
                    <a:p>
                      <a:pPr algn="ctr" rtl="0" fontAlgn="ctr"/>
                      <a:endParaRPr lang="en-US" sz="1000" b="0" i="0" u="none" strike="noStrike" dirty="0">
                        <a:solidFill>
                          <a:srgbClr val="000000"/>
                        </a:solidFill>
                        <a:effectLst/>
                        <a:latin typeface="Calibri" panose="020F0502020204030204" pitchFamily="34" charset="0"/>
                      </a:endParaRPr>
                    </a:p>
                  </a:txBody>
                  <a:tcPr marL="3209" marR="3209" marT="3209" marB="0" anchor="ctr">
                    <a:lnL>
                      <a:noFill/>
                    </a:lnL>
                    <a:lnR>
                      <a:noFill/>
                    </a:lnR>
                    <a:lnT>
                      <a:noFill/>
                    </a:lnT>
                    <a:lnB>
                      <a:noFill/>
                    </a:lnB>
                  </a:tcPr>
                </a:tc>
                <a:tc>
                  <a:txBody>
                    <a:bodyPr/>
                    <a:lstStyle/>
                    <a:p>
                      <a:pPr algn="ctr" rtl="0" fontAlgn="ctr"/>
                      <a:endParaRPr lang="en-US" sz="1000" b="0" i="0" u="none" strike="noStrike">
                        <a:solidFill>
                          <a:srgbClr val="000000"/>
                        </a:solidFill>
                        <a:effectLst/>
                        <a:latin typeface="Calibri" panose="020F0502020204030204" pitchFamily="34" charset="0"/>
                      </a:endParaRPr>
                    </a:p>
                  </a:txBody>
                  <a:tcPr marL="3209" marR="3209" marT="3209" marB="0" anchor="ctr">
                    <a:lnL>
                      <a:noFill/>
                    </a:lnL>
                    <a:lnR>
                      <a:noFill/>
                    </a:lnR>
                    <a:lnT>
                      <a:noFill/>
                    </a:lnT>
                    <a:lnB>
                      <a:noFill/>
                    </a:lnB>
                  </a:tcPr>
                </a:tc>
                <a:tc>
                  <a:txBody>
                    <a:bodyPr/>
                    <a:lstStyle/>
                    <a:p>
                      <a:pPr algn="ctr" rtl="0" fontAlgn="ctr"/>
                      <a:endParaRPr lang="en-US" sz="1000" b="0" i="0" u="none" strike="noStrike" dirty="0">
                        <a:solidFill>
                          <a:srgbClr val="000000"/>
                        </a:solidFill>
                        <a:effectLst/>
                        <a:latin typeface="Calibri" panose="020F0502020204030204" pitchFamily="34" charset="0"/>
                      </a:endParaRPr>
                    </a:p>
                  </a:txBody>
                  <a:tcPr marL="3209" marR="3209" marT="3209" marB="0" anchor="ctr">
                    <a:lnL>
                      <a:noFill/>
                    </a:lnL>
                    <a:lnR>
                      <a:noFill/>
                    </a:lnR>
                    <a:lnT>
                      <a:noFill/>
                    </a:lnT>
                    <a:lnB>
                      <a:noFill/>
                    </a:lnB>
                  </a:tcPr>
                </a:tc>
                <a:tc>
                  <a:txBody>
                    <a:bodyPr/>
                    <a:lstStyle/>
                    <a:p>
                      <a:pPr algn="ctr" rtl="0" fontAlgn="ctr"/>
                      <a:endParaRPr lang="en-US" sz="1000" b="0" i="0" u="none" strike="noStrike" dirty="0">
                        <a:solidFill>
                          <a:srgbClr val="000000"/>
                        </a:solidFill>
                        <a:effectLst/>
                        <a:latin typeface="Calibri" panose="020F0502020204030204" pitchFamily="34" charset="0"/>
                      </a:endParaRPr>
                    </a:p>
                  </a:txBody>
                  <a:tcPr marL="3209" marR="3209" marT="3209" marB="0" anchor="ctr">
                    <a:lnL>
                      <a:noFill/>
                    </a:lnL>
                    <a:lnR>
                      <a:noFill/>
                    </a:lnR>
                    <a:lnT>
                      <a:noFill/>
                    </a:lnT>
                    <a:lnB>
                      <a:noFill/>
                    </a:lnB>
                  </a:tcPr>
                </a:tc>
                <a:tc>
                  <a:txBody>
                    <a:bodyPr/>
                    <a:lstStyle/>
                    <a:p>
                      <a:pPr algn="ctr" rtl="0" fontAlgn="ctr"/>
                      <a:endParaRPr lang="en-US" sz="1000" b="0" i="0" u="none" strike="noStrike" dirty="0">
                        <a:solidFill>
                          <a:srgbClr val="000000"/>
                        </a:solidFill>
                        <a:effectLst/>
                        <a:latin typeface="Calibri" panose="020F0502020204030204" pitchFamily="34" charset="0"/>
                      </a:endParaRPr>
                    </a:p>
                  </a:txBody>
                  <a:tcPr marL="3209" marR="3209" marT="3209" marB="0" anchor="ctr">
                    <a:lnL>
                      <a:noFill/>
                    </a:lnL>
                    <a:lnR>
                      <a:noFill/>
                    </a:lnR>
                    <a:lnT>
                      <a:noFill/>
                    </a:lnT>
                    <a:lnB>
                      <a:noFill/>
                    </a:lnB>
                  </a:tcPr>
                </a:tc>
                <a:extLst>
                  <a:ext uri="{0D108BD9-81ED-4DB2-BD59-A6C34878D82A}">
                    <a16:rowId xmlns:a16="http://schemas.microsoft.com/office/drawing/2014/main" val="678973379"/>
                  </a:ext>
                </a:extLst>
              </a:tr>
              <a:tr h="61415">
                <a:tc gridSpan="7">
                  <a:txBody>
                    <a:bodyPr/>
                    <a:lstStyle/>
                    <a:p>
                      <a:pPr algn="ctr" rtl="0" fontAlgn="ctr"/>
                      <a:r>
                        <a:rPr lang="en-US" sz="1000" b="0" i="0" u="none" strike="noStrike" dirty="0">
                          <a:solidFill>
                            <a:srgbClr val="000000"/>
                          </a:solidFill>
                          <a:effectLst/>
                          <a:latin typeface="Calibri" panose="020F0502020204030204" pitchFamily="34" charset="0"/>
                        </a:rPr>
                        <a:t>Introitus</a:t>
                      </a:r>
                    </a:p>
                  </a:txBody>
                  <a:tcPr marL="3209" marR="3209" marT="3209"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88308464"/>
                  </a:ext>
                </a:extLst>
              </a:tr>
              <a:tr h="61415">
                <a:tc>
                  <a:txBody>
                    <a:bodyPr/>
                    <a:lstStyle/>
                    <a:p>
                      <a:pPr algn="ctr" rtl="0" fontAlgn="ctr"/>
                      <a:r>
                        <a:rPr lang="en-US" sz="1000" b="0" i="0" u="none" strike="noStrike">
                          <a:solidFill>
                            <a:srgbClr val="000000"/>
                          </a:solidFill>
                          <a:effectLst/>
                          <a:latin typeface="Calibri" panose="020F0502020204030204" pitchFamily="34" charset="0"/>
                        </a:rPr>
                        <a:t>Genus</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baseMean</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log2FoldChange</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lfcSE</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stat</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pvalue</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padj</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3022776"/>
                  </a:ext>
                </a:extLst>
              </a:tr>
              <a:tr h="61415">
                <a:tc>
                  <a:txBody>
                    <a:bodyPr/>
                    <a:lstStyle/>
                    <a:p>
                      <a:pPr algn="ctr" rtl="0" fontAlgn="ctr"/>
                      <a:r>
                        <a:rPr lang="en-US" sz="1000" b="0" i="1" u="none" strike="noStrike">
                          <a:solidFill>
                            <a:srgbClr val="000000"/>
                          </a:solidFill>
                          <a:effectLst/>
                          <a:latin typeface="Calibri" panose="020F0502020204030204" pitchFamily="34" charset="0"/>
                        </a:rPr>
                        <a:t>Gemella</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7.79</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21.38</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1.59</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13.40</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5.79E-41</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1.32E-38</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62489064"/>
                  </a:ext>
                </a:extLst>
              </a:tr>
              <a:tr h="61415">
                <a:tc>
                  <a:txBody>
                    <a:bodyPr/>
                    <a:lstStyle/>
                    <a:p>
                      <a:pPr algn="ctr" rtl="0" fontAlgn="ctr"/>
                      <a:r>
                        <a:rPr lang="en-US" sz="1000" b="0" i="1" u="none" strike="noStrike">
                          <a:solidFill>
                            <a:srgbClr val="000000"/>
                          </a:solidFill>
                          <a:effectLst/>
                          <a:latin typeface="Calibri" panose="020F0502020204030204" pitchFamily="34" charset="0"/>
                        </a:rPr>
                        <a:t>Citrobacter</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13.12</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15.31</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1.50</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10.23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1.42E-24</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1.62E-22</a:t>
                      </a:r>
                    </a:p>
                  </a:txBody>
                  <a:tcPr marL="3209" marR="3209" marT="3209" marB="0" anchor="ctr">
                    <a:lnL>
                      <a:noFill/>
                    </a:lnL>
                    <a:lnR>
                      <a:noFill/>
                    </a:lnR>
                    <a:lnT>
                      <a:noFill/>
                    </a:lnT>
                    <a:lnB>
                      <a:noFill/>
                    </a:lnB>
                  </a:tcPr>
                </a:tc>
                <a:extLst>
                  <a:ext uri="{0D108BD9-81ED-4DB2-BD59-A6C34878D82A}">
                    <a16:rowId xmlns:a16="http://schemas.microsoft.com/office/drawing/2014/main" val="3147616927"/>
                  </a:ext>
                </a:extLst>
              </a:tr>
              <a:tr h="61415">
                <a:tc>
                  <a:txBody>
                    <a:bodyPr/>
                    <a:lstStyle/>
                    <a:p>
                      <a:pPr algn="ctr" rtl="0" fontAlgn="ctr"/>
                      <a:r>
                        <a:rPr lang="en-US" sz="1000" b="0" i="1" u="none" strike="noStrike">
                          <a:solidFill>
                            <a:srgbClr val="000000"/>
                          </a:solidFill>
                          <a:effectLst/>
                          <a:latin typeface="Calibri" panose="020F0502020204030204" pitchFamily="34" charset="0"/>
                        </a:rPr>
                        <a:t>Terrisporobacter</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2.51</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14.70</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1.53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9.62</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6.74E-22</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5.12E-20</a:t>
                      </a:r>
                    </a:p>
                  </a:txBody>
                  <a:tcPr marL="3209" marR="3209" marT="3209" marB="0" anchor="ctr">
                    <a:lnL>
                      <a:noFill/>
                    </a:lnL>
                    <a:lnR>
                      <a:noFill/>
                    </a:lnR>
                    <a:lnT>
                      <a:noFill/>
                    </a:lnT>
                    <a:lnB>
                      <a:noFill/>
                    </a:lnB>
                  </a:tcPr>
                </a:tc>
                <a:extLst>
                  <a:ext uri="{0D108BD9-81ED-4DB2-BD59-A6C34878D82A}">
                    <a16:rowId xmlns:a16="http://schemas.microsoft.com/office/drawing/2014/main" val="3311956845"/>
                  </a:ext>
                </a:extLst>
              </a:tr>
              <a:tr h="61415">
                <a:tc>
                  <a:txBody>
                    <a:bodyPr/>
                    <a:lstStyle/>
                    <a:p>
                      <a:pPr algn="ctr" rtl="0" fontAlgn="ctr"/>
                      <a:r>
                        <a:rPr lang="en-US" sz="1000" b="0" i="1" u="none" strike="noStrike">
                          <a:solidFill>
                            <a:srgbClr val="000000"/>
                          </a:solidFill>
                          <a:effectLst/>
                          <a:latin typeface="Calibri" panose="020F0502020204030204" pitchFamily="34" charset="0"/>
                        </a:rPr>
                        <a:t>Enhydrobacter</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2.73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-5.11</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0.87</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-5.88</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4.12E-09</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2.35E-07</a:t>
                      </a:r>
                    </a:p>
                  </a:txBody>
                  <a:tcPr marL="3209" marR="3209" marT="3209" marB="0" anchor="ctr">
                    <a:lnL>
                      <a:noFill/>
                    </a:lnL>
                    <a:lnR>
                      <a:noFill/>
                    </a:lnR>
                    <a:lnT>
                      <a:noFill/>
                    </a:lnT>
                    <a:lnB>
                      <a:noFill/>
                    </a:lnB>
                  </a:tcPr>
                </a:tc>
                <a:extLst>
                  <a:ext uri="{0D108BD9-81ED-4DB2-BD59-A6C34878D82A}">
                    <a16:rowId xmlns:a16="http://schemas.microsoft.com/office/drawing/2014/main" val="2715172995"/>
                  </a:ext>
                </a:extLst>
              </a:tr>
              <a:tr h="61415">
                <a:tc>
                  <a:txBody>
                    <a:bodyPr/>
                    <a:lstStyle/>
                    <a:p>
                      <a:pPr algn="ctr" rtl="0" fontAlgn="ctr"/>
                      <a:r>
                        <a:rPr lang="en-US" sz="1000" b="0" i="1" u="none" strike="noStrike">
                          <a:solidFill>
                            <a:srgbClr val="000000"/>
                          </a:solidFill>
                          <a:effectLst/>
                          <a:latin typeface="Calibri" panose="020F0502020204030204" pitchFamily="34" charset="0"/>
                        </a:rPr>
                        <a:t>Klebsiella</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110.86</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7.79</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1.36</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5.73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1.03E-08</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4.69E-07</a:t>
                      </a:r>
                    </a:p>
                  </a:txBody>
                  <a:tcPr marL="3209" marR="3209" marT="3209" marB="0" anchor="ctr">
                    <a:lnL>
                      <a:noFill/>
                    </a:lnL>
                    <a:lnR>
                      <a:noFill/>
                    </a:lnR>
                    <a:lnT>
                      <a:noFill/>
                    </a:lnT>
                    <a:lnB>
                      <a:noFill/>
                    </a:lnB>
                  </a:tcPr>
                </a:tc>
                <a:extLst>
                  <a:ext uri="{0D108BD9-81ED-4DB2-BD59-A6C34878D82A}">
                    <a16:rowId xmlns:a16="http://schemas.microsoft.com/office/drawing/2014/main" val="471002034"/>
                  </a:ext>
                </a:extLst>
              </a:tr>
              <a:tr h="61415">
                <a:tc>
                  <a:txBody>
                    <a:bodyPr/>
                    <a:lstStyle/>
                    <a:p>
                      <a:pPr algn="ctr" rtl="0" fontAlgn="ctr"/>
                      <a:r>
                        <a:rPr lang="en-US" sz="1000" b="0" i="1" u="none" strike="noStrike">
                          <a:solidFill>
                            <a:srgbClr val="000000"/>
                          </a:solidFill>
                          <a:effectLst/>
                          <a:latin typeface="Calibri" panose="020F0502020204030204" pitchFamily="34" charset="0"/>
                        </a:rPr>
                        <a:t>Staphylococcus</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11942.17</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2.43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0.58</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4.20</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2.64E-05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1.00E-03</a:t>
                      </a:r>
                    </a:p>
                  </a:txBody>
                  <a:tcPr marL="3209" marR="3209" marT="3209" marB="0" anchor="ctr">
                    <a:lnL>
                      <a:noFill/>
                    </a:lnL>
                    <a:lnR>
                      <a:noFill/>
                    </a:lnR>
                    <a:lnT>
                      <a:noFill/>
                    </a:lnT>
                    <a:lnB>
                      <a:noFill/>
                    </a:lnB>
                  </a:tcPr>
                </a:tc>
                <a:extLst>
                  <a:ext uri="{0D108BD9-81ED-4DB2-BD59-A6C34878D82A}">
                    <a16:rowId xmlns:a16="http://schemas.microsoft.com/office/drawing/2014/main" val="2764691915"/>
                  </a:ext>
                </a:extLst>
              </a:tr>
              <a:tr h="121563">
                <a:tc gridSpan="7">
                  <a:txBody>
                    <a:bodyPr/>
                    <a:lstStyle/>
                    <a:p>
                      <a:pPr algn="ctr" rtl="0" fontAlgn="ctr"/>
                      <a:r>
                        <a:rPr lang="en-US" sz="1000" b="0" i="0" u="none" strike="noStrike">
                          <a:solidFill>
                            <a:srgbClr val="000000"/>
                          </a:solidFill>
                          <a:effectLst/>
                          <a:latin typeface="Calibri" panose="020F0502020204030204" pitchFamily="34" charset="0"/>
                        </a:rPr>
                        <a:t>Cervix</a:t>
                      </a:r>
                    </a:p>
                  </a:txBody>
                  <a:tcPr marL="3209" marR="3209" marT="3209"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87074221"/>
                  </a:ext>
                </a:extLst>
              </a:tr>
              <a:tr h="61415">
                <a:tc>
                  <a:txBody>
                    <a:bodyPr/>
                    <a:lstStyle/>
                    <a:p>
                      <a:pPr algn="ctr" rtl="0" fontAlgn="ctr"/>
                      <a:r>
                        <a:rPr lang="en-US" sz="1000" b="0" i="0" u="none" strike="noStrike">
                          <a:solidFill>
                            <a:srgbClr val="000000"/>
                          </a:solidFill>
                          <a:effectLst/>
                          <a:latin typeface="Calibri" panose="020F0502020204030204" pitchFamily="34" charset="0"/>
                        </a:rPr>
                        <a:t>Genus</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baseMean</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log2FoldChange</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lfcSE</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stat</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pvalue</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padj</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1861908"/>
                  </a:ext>
                </a:extLst>
              </a:tr>
              <a:tr h="61415">
                <a:tc>
                  <a:txBody>
                    <a:bodyPr/>
                    <a:lstStyle/>
                    <a:p>
                      <a:pPr algn="ctr" rtl="0" fontAlgn="ctr"/>
                      <a:r>
                        <a:rPr lang="en-US" sz="1000" b="0" i="1" u="none" strike="noStrike">
                          <a:solidFill>
                            <a:srgbClr val="000000"/>
                          </a:solidFill>
                          <a:effectLst/>
                          <a:latin typeface="Calibri" panose="020F0502020204030204" pitchFamily="34" charset="0"/>
                        </a:rPr>
                        <a:t>Enhydrobacter</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2.73</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18.47</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0.92</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20.07</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1.37E-89</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2.03E-87</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50797656"/>
                  </a:ext>
                </a:extLst>
              </a:tr>
              <a:tr h="61415">
                <a:tc>
                  <a:txBody>
                    <a:bodyPr/>
                    <a:lstStyle/>
                    <a:p>
                      <a:pPr algn="ctr" rtl="0" fontAlgn="ctr"/>
                      <a:r>
                        <a:rPr lang="en-US" sz="1000" b="0" i="1" u="none" strike="noStrike">
                          <a:solidFill>
                            <a:srgbClr val="000000"/>
                          </a:solidFill>
                          <a:effectLst/>
                          <a:latin typeface="Calibri" panose="020F0502020204030204" pitchFamily="34" charset="0"/>
                        </a:rPr>
                        <a:t>Parabacteroides</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10.17</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16.91</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0.98</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17.23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1.60E-66</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1.18E-64</a:t>
                      </a:r>
                    </a:p>
                  </a:txBody>
                  <a:tcPr marL="3209" marR="3209" marT="3209" marB="0" anchor="ctr">
                    <a:lnL>
                      <a:noFill/>
                    </a:lnL>
                    <a:lnR>
                      <a:noFill/>
                    </a:lnR>
                    <a:lnT>
                      <a:noFill/>
                    </a:lnT>
                    <a:lnB>
                      <a:noFill/>
                    </a:lnB>
                  </a:tcPr>
                </a:tc>
                <a:extLst>
                  <a:ext uri="{0D108BD9-81ED-4DB2-BD59-A6C34878D82A}">
                    <a16:rowId xmlns:a16="http://schemas.microsoft.com/office/drawing/2014/main" val="4250856864"/>
                  </a:ext>
                </a:extLst>
              </a:tr>
              <a:tr h="61415">
                <a:tc>
                  <a:txBody>
                    <a:bodyPr/>
                    <a:lstStyle/>
                    <a:p>
                      <a:pPr algn="ctr" rtl="0" fontAlgn="ctr"/>
                      <a:r>
                        <a:rPr lang="en-US" sz="1000" b="0" i="1" u="none" strike="noStrike">
                          <a:solidFill>
                            <a:srgbClr val="000000"/>
                          </a:solidFill>
                          <a:effectLst/>
                          <a:latin typeface="Calibri" panose="020F0502020204030204" pitchFamily="34" charset="0"/>
                        </a:rPr>
                        <a:t>Collinsella</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5.82</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-15.19</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1.05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-14.45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2.38E-47</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1.17E-45</a:t>
                      </a:r>
                    </a:p>
                  </a:txBody>
                  <a:tcPr marL="3209" marR="3209" marT="3209" marB="0" anchor="ctr">
                    <a:lnL>
                      <a:noFill/>
                    </a:lnL>
                    <a:lnR>
                      <a:noFill/>
                    </a:lnR>
                    <a:lnT>
                      <a:noFill/>
                    </a:lnT>
                    <a:lnB>
                      <a:noFill/>
                    </a:lnB>
                  </a:tcPr>
                </a:tc>
                <a:extLst>
                  <a:ext uri="{0D108BD9-81ED-4DB2-BD59-A6C34878D82A}">
                    <a16:rowId xmlns:a16="http://schemas.microsoft.com/office/drawing/2014/main" val="2256259968"/>
                  </a:ext>
                </a:extLst>
              </a:tr>
              <a:tr h="61415">
                <a:tc>
                  <a:txBody>
                    <a:bodyPr/>
                    <a:lstStyle/>
                    <a:p>
                      <a:pPr algn="ctr" rtl="0" fontAlgn="ctr"/>
                      <a:r>
                        <a:rPr lang="en-US" sz="1000" b="0" i="1" u="none" strike="noStrike">
                          <a:solidFill>
                            <a:srgbClr val="000000"/>
                          </a:solidFill>
                          <a:effectLst/>
                          <a:latin typeface="Calibri" panose="020F0502020204030204" pitchFamily="34" charset="0"/>
                        </a:rPr>
                        <a:t>Intestinibacter</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2.25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17.92</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1.31</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13.63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2.84E-42</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1.05E-40</a:t>
                      </a:r>
                    </a:p>
                  </a:txBody>
                  <a:tcPr marL="3209" marR="3209" marT="3209" marB="0" anchor="ctr">
                    <a:lnL>
                      <a:noFill/>
                    </a:lnL>
                    <a:lnR>
                      <a:noFill/>
                    </a:lnR>
                    <a:lnT>
                      <a:noFill/>
                    </a:lnT>
                    <a:lnB>
                      <a:noFill/>
                    </a:lnB>
                  </a:tcPr>
                </a:tc>
                <a:extLst>
                  <a:ext uri="{0D108BD9-81ED-4DB2-BD59-A6C34878D82A}">
                    <a16:rowId xmlns:a16="http://schemas.microsoft.com/office/drawing/2014/main" val="1418140760"/>
                  </a:ext>
                </a:extLst>
              </a:tr>
              <a:tr h="61415">
                <a:tc>
                  <a:txBody>
                    <a:bodyPr/>
                    <a:lstStyle/>
                    <a:p>
                      <a:pPr algn="ctr" rtl="0" fontAlgn="ctr"/>
                      <a:r>
                        <a:rPr lang="en-US" sz="1000" b="0" i="1" u="none" strike="noStrike">
                          <a:solidFill>
                            <a:srgbClr val="000000"/>
                          </a:solidFill>
                          <a:effectLst/>
                          <a:latin typeface="Calibri" panose="020F0502020204030204" pitchFamily="34" charset="0"/>
                        </a:rPr>
                        <a:t>Sneathia</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0.91</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42.95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3.19</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13.48</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1.99E-41</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5.88E-40</a:t>
                      </a:r>
                    </a:p>
                  </a:txBody>
                  <a:tcPr marL="3209" marR="3209" marT="3209" marB="0" anchor="ctr">
                    <a:lnL>
                      <a:noFill/>
                    </a:lnL>
                    <a:lnR>
                      <a:noFill/>
                    </a:lnR>
                    <a:lnT>
                      <a:noFill/>
                    </a:lnT>
                    <a:lnB>
                      <a:noFill/>
                    </a:lnB>
                  </a:tcPr>
                </a:tc>
                <a:extLst>
                  <a:ext uri="{0D108BD9-81ED-4DB2-BD59-A6C34878D82A}">
                    <a16:rowId xmlns:a16="http://schemas.microsoft.com/office/drawing/2014/main" val="914295509"/>
                  </a:ext>
                </a:extLst>
              </a:tr>
              <a:tr h="61415">
                <a:tc>
                  <a:txBody>
                    <a:bodyPr/>
                    <a:lstStyle/>
                    <a:p>
                      <a:pPr algn="ctr" rtl="0" fontAlgn="ctr"/>
                      <a:r>
                        <a:rPr lang="en-US" sz="1000" b="0" i="1" u="none" strike="noStrike">
                          <a:solidFill>
                            <a:srgbClr val="000000"/>
                          </a:solidFill>
                          <a:effectLst/>
                          <a:latin typeface="Calibri" panose="020F0502020204030204" pitchFamily="34" charset="0"/>
                        </a:rPr>
                        <a:t>Fusicatenibacter</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4.22</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14.24</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1.12</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12.73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4.20E-37</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1.04E-35</a:t>
                      </a:r>
                    </a:p>
                  </a:txBody>
                  <a:tcPr marL="3209" marR="3209" marT="3209" marB="0" anchor="ctr">
                    <a:lnL>
                      <a:noFill/>
                    </a:lnL>
                    <a:lnR>
                      <a:noFill/>
                    </a:lnR>
                    <a:lnT>
                      <a:noFill/>
                    </a:lnT>
                    <a:lnB>
                      <a:noFill/>
                    </a:lnB>
                  </a:tcPr>
                </a:tc>
                <a:extLst>
                  <a:ext uri="{0D108BD9-81ED-4DB2-BD59-A6C34878D82A}">
                    <a16:rowId xmlns:a16="http://schemas.microsoft.com/office/drawing/2014/main" val="2905337264"/>
                  </a:ext>
                </a:extLst>
              </a:tr>
              <a:tr h="61415">
                <a:tc>
                  <a:txBody>
                    <a:bodyPr/>
                    <a:lstStyle/>
                    <a:p>
                      <a:pPr algn="ctr" rtl="0" fontAlgn="ctr"/>
                      <a:r>
                        <a:rPr lang="en-US" sz="1000" b="0" i="1" u="none" strike="noStrike">
                          <a:solidFill>
                            <a:srgbClr val="000000"/>
                          </a:solidFill>
                          <a:effectLst/>
                          <a:latin typeface="Calibri" panose="020F0502020204030204" pitchFamily="34" charset="0"/>
                        </a:rPr>
                        <a:t>Terrisporobacter</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2.51</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14.20</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1.53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9.29</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1.58E-20</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3.34E-19</a:t>
                      </a:r>
                    </a:p>
                  </a:txBody>
                  <a:tcPr marL="3209" marR="3209" marT="3209" marB="0" anchor="ctr">
                    <a:lnL>
                      <a:noFill/>
                    </a:lnL>
                    <a:lnR>
                      <a:noFill/>
                    </a:lnR>
                    <a:lnT>
                      <a:noFill/>
                    </a:lnT>
                    <a:lnB>
                      <a:noFill/>
                    </a:lnB>
                  </a:tcPr>
                </a:tc>
                <a:extLst>
                  <a:ext uri="{0D108BD9-81ED-4DB2-BD59-A6C34878D82A}">
                    <a16:rowId xmlns:a16="http://schemas.microsoft.com/office/drawing/2014/main" val="2253099663"/>
                  </a:ext>
                </a:extLst>
              </a:tr>
              <a:tr h="61415">
                <a:tc>
                  <a:txBody>
                    <a:bodyPr/>
                    <a:lstStyle/>
                    <a:p>
                      <a:pPr algn="ctr" rtl="0" fontAlgn="ctr"/>
                      <a:r>
                        <a:rPr lang="en-US" sz="1000" b="0" i="1" u="none" strike="noStrike">
                          <a:solidFill>
                            <a:srgbClr val="000000"/>
                          </a:solidFill>
                          <a:effectLst/>
                          <a:latin typeface="Calibri" panose="020F0502020204030204" pitchFamily="34" charset="0"/>
                        </a:rPr>
                        <a:t>Bacteroides</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325.93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6.34</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0.84</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7.58</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3.47E-14</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6.42E-13</a:t>
                      </a:r>
                    </a:p>
                  </a:txBody>
                  <a:tcPr marL="3209" marR="3209" marT="3209" marB="0" anchor="ctr">
                    <a:lnL>
                      <a:noFill/>
                    </a:lnL>
                    <a:lnR>
                      <a:noFill/>
                    </a:lnR>
                    <a:lnT>
                      <a:noFill/>
                    </a:lnT>
                    <a:lnB>
                      <a:noFill/>
                    </a:lnB>
                  </a:tcPr>
                </a:tc>
                <a:extLst>
                  <a:ext uri="{0D108BD9-81ED-4DB2-BD59-A6C34878D82A}">
                    <a16:rowId xmlns:a16="http://schemas.microsoft.com/office/drawing/2014/main" val="2779496414"/>
                  </a:ext>
                </a:extLst>
              </a:tr>
              <a:tr h="61415">
                <a:tc>
                  <a:txBody>
                    <a:bodyPr/>
                    <a:lstStyle/>
                    <a:p>
                      <a:pPr algn="ctr" rtl="0" fontAlgn="ctr"/>
                      <a:r>
                        <a:rPr lang="en-US" sz="1000" b="0" i="1" u="none" strike="noStrike">
                          <a:solidFill>
                            <a:srgbClr val="000000"/>
                          </a:solidFill>
                          <a:effectLst/>
                          <a:latin typeface="Calibri" panose="020F0502020204030204" pitchFamily="34" charset="0"/>
                        </a:rPr>
                        <a:t>Jonquetella</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1.87</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15.35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2.04</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7.54</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4.70E-14</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7.74E-13</a:t>
                      </a:r>
                    </a:p>
                  </a:txBody>
                  <a:tcPr marL="3209" marR="3209" marT="3209" marB="0" anchor="ctr">
                    <a:lnL>
                      <a:noFill/>
                    </a:lnL>
                    <a:lnR>
                      <a:noFill/>
                    </a:lnR>
                    <a:lnT>
                      <a:noFill/>
                    </a:lnT>
                    <a:lnB>
                      <a:noFill/>
                    </a:lnB>
                  </a:tcPr>
                </a:tc>
                <a:extLst>
                  <a:ext uri="{0D108BD9-81ED-4DB2-BD59-A6C34878D82A}">
                    <a16:rowId xmlns:a16="http://schemas.microsoft.com/office/drawing/2014/main" val="3991611842"/>
                  </a:ext>
                </a:extLst>
              </a:tr>
              <a:tr h="61415">
                <a:tc>
                  <a:txBody>
                    <a:bodyPr/>
                    <a:lstStyle/>
                    <a:p>
                      <a:pPr algn="ctr" rtl="0" fontAlgn="ctr"/>
                      <a:r>
                        <a:rPr lang="en-US" sz="1000" b="0" i="1" u="none" strike="noStrike">
                          <a:solidFill>
                            <a:srgbClr val="000000"/>
                          </a:solidFill>
                          <a:effectLst/>
                          <a:latin typeface="Calibri" panose="020F0502020204030204" pitchFamily="34" charset="0"/>
                        </a:rPr>
                        <a:t>Atopobium</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96.63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6.62</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1.02</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6.49</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8.72E-11</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1.29E-09</a:t>
                      </a:r>
                    </a:p>
                  </a:txBody>
                  <a:tcPr marL="3209" marR="3209" marT="3209" marB="0" anchor="ctr">
                    <a:lnL>
                      <a:noFill/>
                    </a:lnL>
                    <a:lnR>
                      <a:noFill/>
                    </a:lnR>
                    <a:lnT>
                      <a:noFill/>
                    </a:lnT>
                    <a:lnB>
                      <a:noFill/>
                    </a:lnB>
                  </a:tcPr>
                </a:tc>
                <a:extLst>
                  <a:ext uri="{0D108BD9-81ED-4DB2-BD59-A6C34878D82A}">
                    <a16:rowId xmlns:a16="http://schemas.microsoft.com/office/drawing/2014/main" val="977483232"/>
                  </a:ext>
                </a:extLst>
              </a:tr>
              <a:tr h="61415">
                <a:tc>
                  <a:txBody>
                    <a:bodyPr/>
                    <a:lstStyle/>
                    <a:p>
                      <a:pPr algn="ctr" rtl="0" fontAlgn="ctr"/>
                      <a:r>
                        <a:rPr lang="en-US" sz="1000" b="0" i="1" u="none" strike="noStrike">
                          <a:solidFill>
                            <a:srgbClr val="000000"/>
                          </a:solidFill>
                          <a:effectLst/>
                          <a:latin typeface="Calibri" panose="020F0502020204030204" pitchFamily="34" charset="0"/>
                        </a:rPr>
                        <a:t>Bifidobacterium</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521.81</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-5.86</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0.97</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-6.04</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1.49E-09</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2.01E-08</a:t>
                      </a:r>
                    </a:p>
                  </a:txBody>
                  <a:tcPr marL="3209" marR="3209" marT="3209" marB="0" anchor="ctr">
                    <a:lnL>
                      <a:noFill/>
                    </a:lnL>
                    <a:lnR>
                      <a:noFill/>
                    </a:lnR>
                    <a:lnT>
                      <a:noFill/>
                    </a:lnT>
                    <a:lnB>
                      <a:noFill/>
                    </a:lnB>
                  </a:tcPr>
                </a:tc>
                <a:extLst>
                  <a:ext uri="{0D108BD9-81ED-4DB2-BD59-A6C34878D82A}">
                    <a16:rowId xmlns:a16="http://schemas.microsoft.com/office/drawing/2014/main" val="86626612"/>
                  </a:ext>
                </a:extLst>
              </a:tr>
              <a:tr h="61415">
                <a:tc>
                  <a:txBody>
                    <a:bodyPr/>
                    <a:lstStyle/>
                    <a:p>
                      <a:pPr algn="ctr" rtl="0" fontAlgn="ctr"/>
                      <a:r>
                        <a:rPr lang="en-US" sz="1000" b="0" i="1" u="none" strike="noStrike">
                          <a:solidFill>
                            <a:srgbClr val="000000"/>
                          </a:solidFill>
                          <a:effectLst/>
                          <a:latin typeface="Calibri" panose="020F0502020204030204" pitchFamily="34" charset="0"/>
                        </a:rPr>
                        <a:t>Anaerococcus</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218.60</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-3.20</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0.63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-5.08</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3.75E-07</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4.62E-06</a:t>
                      </a:r>
                    </a:p>
                  </a:txBody>
                  <a:tcPr marL="3209" marR="3209" marT="3209" marB="0" anchor="ctr">
                    <a:lnL>
                      <a:noFill/>
                    </a:lnL>
                    <a:lnR>
                      <a:noFill/>
                    </a:lnR>
                    <a:lnT>
                      <a:noFill/>
                    </a:lnT>
                    <a:lnB>
                      <a:noFill/>
                    </a:lnB>
                  </a:tcPr>
                </a:tc>
                <a:extLst>
                  <a:ext uri="{0D108BD9-81ED-4DB2-BD59-A6C34878D82A}">
                    <a16:rowId xmlns:a16="http://schemas.microsoft.com/office/drawing/2014/main" val="270030805"/>
                  </a:ext>
                </a:extLst>
              </a:tr>
              <a:tr h="61415">
                <a:tc>
                  <a:txBody>
                    <a:bodyPr/>
                    <a:lstStyle/>
                    <a:p>
                      <a:pPr algn="ctr" rtl="0" fontAlgn="ctr"/>
                      <a:r>
                        <a:rPr lang="en-US" sz="1000" b="0" i="1" u="none" strike="noStrike">
                          <a:solidFill>
                            <a:srgbClr val="000000"/>
                          </a:solidFill>
                          <a:effectLst/>
                          <a:latin typeface="Calibri" panose="020F0502020204030204" pitchFamily="34" charset="0"/>
                        </a:rPr>
                        <a:t>Gemella</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7.79</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7.91</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1.59</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4.98</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6.31E-07</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7.18E-06</a:t>
                      </a:r>
                    </a:p>
                  </a:txBody>
                  <a:tcPr marL="3209" marR="3209" marT="3209" marB="0" anchor="ctr">
                    <a:lnL>
                      <a:noFill/>
                    </a:lnL>
                    <a:lnR>
                      <a:noFill/>
                    </a:lnR>
                    <a:lnT>
                      <a:noFill/>
                    </a:lnT>
                    <a:lnB>
                      <a:noFill/>
                    </a:lnB>
                  </a:tcPr>
                </a:tc>
                <a:extLst>
                  <a:ext uri="{0D108BD9-81ED-4DB2-BD59-A6C34878D82A}">
                    <a16:rowId xmlns:a16="http://schemas.microsoft.com/office/drawing/2014/main" val="1168633590"/>
                  </a:ext>
                </a:extLst>
              </a:tr>
              <a:tr h="61415">
                <a:tc>
                  <a:txBody>
                    <a:bodyPr/>
                    <a:lstStyle/>
                    <a:p>
                      <a:pPr algn="ctr" rtl="0" fontAlgn="ctr"/>
                      <a:r>
                        <a:rPr lang="en-US" sz="1000" b="0" i="1" u="none" strike="noStrike">
                          <a:solidFill>
                            <a:srgbClr val="000000"/>
                          </a:solidFill>
                          <a:effectLst/>
                          <a:latin typeface="Calibri" panose="020F0502020204030204" pitchFamily="34" charset="0"/>
                        </a:rPr>
                        <a:t>Enterococcus</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11413.43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-2.77</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0.69</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-4.03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5.48E-05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5.79E-04</a:t>
                      </a:r>
                    </a:p>
                  </a:txBody>
                  <a:tcPr marL="3209" marR="3209" marT="3209" marB="0" anchor="ctr">
                    <a:lnL>
                      <a:noFill/>
                    </a:lnL>
                    <a:lnR>
                      <a:noFill/>
                    </a:lnR>
                    <a:lnT>
                      <a:noFill/>
                    </a:lnT>
                    <a:lnB>
                      <a:noFill/>
                    </a:lnB>
                  </a:tcPr>
                </a:tc>
                <a:extLst>
                  <a:ext uri="{0D108BD9-81ED-4DB2-BD59-A6C34878D82A}">
                    <a16:rowId xmlns:a16="http://schemas.microsoft.com/office/drawing/2014/main" val="3428091764"/>
                  </a:ext>
                </a:extLst>
              </a:tr>
              <a:tr h="61415">
                <a:tc>
                  <a:txBody>
                    <a:bodyPr/>
                    <a:lstStyle/>
                    <a:p>
                      <a:pPr algn="ctr" rtl="0" fontAlgn="ctr"/>
                      <a:r>
                        <a:rPr lang="en-US" sz="1000" b="0" i="1" u="none" strike="noStrike">
                          <a:solidFill>
                            <a:srgbClr val="000000"/>
                          </a:solidFill>
                          <a:effectLst/>
                          <a:latin typeface="Calibri" panose="020F0502020204030204" pitchFamily="34" charset="0"/>
                        </a:rPr>
                        <a:t>Escherichia/Shigella</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9056.50</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2.79</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0.73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3.82</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1.33E-04</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1.32E-03</a:t>
                      </a:r>
                    </a:p>
                  </a:txBody>
                  <a:tcPr marL="3209" marR="3209" marT="3209" marB="0" anchor="ctr">
                    <a:lnL>
                      <a:noFill/>
                    </a:lnL>
                    <a:lnR>
                      <a:noFill/>
                    </a:lnR>
                    <a:lnT>
                      <a:noFill/>
                    </a:lnT>
                    <a:lnB>
                      <a:noFill/>
                    </a:lnB>
                  </a:tcPr>
                </a:tc>
                <a:extLst>
                  <a:ext uri="{0D108BD9-81ED-4DB2-BD59-A6C34878D82A}">
                    <a16:rowId xmlns:a16="http://schemas.microsoft.com/office/drawing/2014/main" val="3472169883"/>
                  </a:ext>
                </a:extLst>
              </a:tr>
              <a:tr h="61415">
                <a:tc>
                  <a:txBody>
                    <a:bodyPr/>
                    <a:lstStyle/>
                    <a:p>
                      <a:pPr algn="ctr" rtl="0" fontAlgn="ctr"/>
                      <a:r>
                        <a:rPr lang="en-US" sz="1000" b="0" i="1" u="none" strike="noStrike">
                          <a:solidFill>
                            <a:srgbClr val="000000"/>
                          </a:solidFill>
                          <a:effectLst/>
                          <a:latin typeface="Calibri" panose="020F0502020204030204" pitchFamily="34" charset="0"/>
                        </a:rPr>
                        <a:t>Staphylococcus</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11942.17</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-2.09</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0.58</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-3.60</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3.18E-04</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2.94E-03</a:t>
                      </a:r>
                    </a:p>
                  </a:txBody>
                  <a:tcPr marL="3209" marR="3209" marT="3209" marB="0" anchor="ctr">
                    <a:lnL>
                      <a:noFill/>
                    </a:lnL>
                    <a:lnR>
                      <a:noFill/>
                    </a:lnR>
                    <a:lnT>
                      <a:noFill/>
                    </a:lnT>
                    <a:lnB>
                      <a:noFill/>
                    </a:lnB>
                  </a:tcPr>
                </a:tc>
                <a:extLst>
                  <a:ext uri="{0D108BD9-81ED-4DB2-BD59-A6C34878D82A}">
                    <a16:rowId xmlns:a16="http://schemas.microsoft.com/office/drawing/2014/main" val="1568887886"/>
                  </a:ext>
                </a:extLst>
              </a:tr>
              <a:tr h="61415">
                <a:tc>
                  <a:txBody>
                    <a:bodyPr/>
                    <a:lstStyle/>
                    <a:p>
                      <a:pPr algn="ctr" rtl="0" fontAlgn="ctr"/>
                      <a:r>
                        <a:rPr lang="en-US" sz="1000" b="0" i="1" u="none" strike="noStrike">
                          <a:solidFill>
                            <a:srgbClr val="000000"/>
                          </a:solidFill>
                          <a:effectLst/>
                          <a:latin typeface="Calibri" panose="020F0502020204030204" pitchFamily="34" charset="0"/>
                        </a:rPr>
                        <a:t>Fusobacterium</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8.18</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-3.91</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1.20</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-3.25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1.14E-03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9.94E-03</a:t>
                      </a:r>
                    </a:p>
                  </a:txBody>
                  <a:tcPr marL="3209" marR="3209" marT="3209" marB="0" anchor="ctr">
                    <a:lnL>
                      <a:noFill/>
                    </a:lnL>
                    <a:lnR>
                      <a:noFill/>
                    </a:lnR>
                    <a:lnT>
                      <a:noFill/>
                    </a:lnT>
                    <a:lnB>
                      <a:noFill/>
                    </a:lnB>
                  </a:tcPr>
                </a:tc>
                <a:extLst>
                  <a:ext uri="{0D108BD9-81ED-4DB2-BD59-A6C34878D82A}">
                    <a16:rowId xmlns:a16="http://schemas.microsoft.com/office/drawing/2014/main" val="1412470642"/>
                  </a:ext>
                </a:extLst>
              </a:tr>
              <a:tr h="61415">
                <a:tc gridSpan="7">
                  <a:txBody>
                    <a:bodyPr/>
                    <a:lstStyle/>
                    <a:p>
                      <a:pPr algn="ctr" rtl="0" fontAlgn="ctr"/>
                      <a:r>
                        <a:rPr lang="en-US" sz="1000" b="0" i="0" u="none" strike="noStrike">
                          <a:solidFill>
                            <a:srgbClr val="000000"/>
                          </a:solidFill>
                          <a:effectLst/>
                          <a:latin typeface="Calibri" panose="020F0502020204030204" pitchFamily="34" charset="0"/>
                        </a:rPr>
                        <a:t>Anus</a:t>
                      </a:r>
                    </a:p>
                  </a:txBody>
                  <a:tcPr marL="3209" marR="3209" marT="3209"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95050929"/>
                  </a:ext>
                </a:extLst>
              </a:tr>
              <a:tr h="61415">
                <a:tc>
                  <a:txBody>
                    <a:bodyPr/>
                    <a:lstStyle/>
                    <a:p>
                      <a:pPr algn="ctr" rtl="0" fontAlgn="ctr"/>
                      <a:r>
                        <a:rPr lang="en-US" sz="1000" b="0" i="0" u="none" strike="noStrike">
                          <a:solidFill>
                            <a:srgbClr val="000000"/>
                          </a:solidFill>
                          <a:effectLst/>
                          <a:latin typeface="Calibri" panose="020F0502020204030204" pitchFamily="34" charset="0"/>
                        </a:rPr>
                        <a:t>Genus</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baseMean</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log2FoldChange</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lfcSE</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stat</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pvalue</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padj</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5999001"/>
                  </a:ext>
                </a:extLst>
              </a:tr>
              <a:tr h="61415">
                <a:tc>
                  <a:txBody>
                    <a:bodyPr/>
                    <a:lstStyle/>
                    <a:p>
                      <a:pPr algn="ctr" rtl="0" fontAlgn="ctr"/>
                      <a:r>
                        <a:rPr lang="en-US" sz="1000" b="0" i="1" u="none" strike="noStrike">
                          <a:solidFill>
                            <a:srgbClr val="000000"/>
                          </a:solidFill>
                          <a:effectLst/>
                          <a:latin typeface="Calibri" panose="020F0502020204030204" pitchFamily="34" charset="0"/>
                        </a:rPr>
                        <a:t>Staphylococcus</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11942.17</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3.13</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0.57</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5.51</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3.69E-08</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8.41E-06</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97665020"/>
                  </a:ext>
                </a:extLst>
              </a:tr>
              <a:tr h="61415">
                <a:tc>
                  <a:txBody>
                    <a:bodyPr/>
                    <a:lstStyle/>
                    <a:p>
                      <a:pPr algn="ctr" rtl="0" fontAlgn="ctr"/>
                      <a:r>
                        <a:rPr lang="en-US" sz="1000" b="0" i="1" u="none" strike="noStrike" dirty="0" err="1">
                          <a:solidFill>
                            <a:srgbClr val="000000"/>
                          </a:solidFill>
                          <a:effectLst/>
                          <a:latin typeface="Calibri" panose="020F0502020204030204" pitchFamily="34" charset="0"/>
                        </a:rPr>
                        <a:t>Sneathia</a:t>
                      </a:r>
                      <a:endParaRPr lang="en-US" sz="1000" b="0" i="1" u="none" strike="noStrike" dirty="0">
                        <a:solidFill>
                          <a:srgbClr val="000000"/>
                        </a:solidFill>
                        <a:effectLst/>
                        <a:latin typeface="Calibri" panose="020F0502020204030204" pitchFamily="34" charset="0"/>
                      </a:endParaRP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0.91</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13.86</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3.13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4.42</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9.81E-06</a:t>
                      </a:r>
                    </a:p>
                  </a:txBody>
                  <a:tcPr marL="3209" marR="3209" marT="3209" marB="0" anchor="ctr">
                    <a:lnL>
                      <a:noFill/>
                    </a:lnL>
                    <a:lnR>
                      <a:noFill/>
                    </a:lnR>
                    <a:lnT>
                      <a:noFill/>
                    </a:lnT>
                    <a:lnB>
                      <a:noFill/>
                    </a:lnB>
                  </a:tcPr>
                </a:tc>
                <a:tc>
                  <a:txBody>
                    <a:bodyPr/>
                    <a:lstStyle/>
                    <a:p>
                      <a:pPr algn="ctr" rtl="0" fontAlgn="ctr"/>
                      <a:r>
                        <a:rPr lang="en-US" sz="1000" b="0" i="0" u="none" strike="noStrike" dirty="0">
                          <a:solidFill>
                            <a:srgbClr val="000000"/>
                          </a:solidFill>
                          <a:effectLst/>
                          <a:latin typeface="Calibri" panose="020F0502020204030204" pitchFamily="34" charset="0"/>
                        </a:rPr>
                        <a:t>0.001118</a:t>
                      </a:r>
                    </a:p>
                  </a:txBody>
                  <a:tcPr marL="3209" marR="3209" marT="3209" marB="0" anchor="ctr">
                    <a:lnL>
                      <a:noFill/>
                    </a:lnL>
                    <a:lnR>
                      <a:noFill/>
                    </a:lnR>
                    <a:lnT>
                      <a:noFill/>
                    </a:lnT>
                    <a:lnB>
                      <a:noFill/>
                    </a:lnB>
                  </a:tcPr>
                </a:tc>
                <a:extLst>
                  <a:ext uri="{0D108BD9-81ED-4DB2-BD59-A6C34878D82A}">
                    <a16:rowId xmlns:a16="http://schemas.microsoft.com/office/drawing/2014/main" val="1994575750"/>
                  </a:ext>
                </a:extLst>
              </a:tr>
            </a:tbl>
          </a:graphicData>
        </a:graphic>
      </p:graphicFrame>
      <p:sp>
        <p:nvSpPr>
          <p:cNvPr id="6" name="TextBox 5">
            <a:extLst>
              <a:ext uri="{FF2B5EF4-FFF2-40B4-BE49-F238E27FC236}">
                <a16:creationId xmlns:a16="http://schemas.microsoft.com/office/drawing/2014/main" id="{D8749D9A-B7C8-45E7-AA06-DF6D1D0F8D28}"/>
              </a:ext>
            </a:extLst>
          </p:cNvPr>
          <p:cNvSpPr txBox="1"/>
          <p:nvPr/>
        </p:nvSpPr>
        <p:spPr>
          <a:xfrm>
            <a:off x="0" y="0"/>
            <a:ext cx="1219200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 </a:t>
            </a:r>
            <a:r>
              <a:rPr lang="en-US" sz="1800" b="1" dirty="0">
                <a:latin typeface="+mn-lt"/>
              </a:rPr>
              <a:t>Differentially Expressed Taxa associated with Type 1 Diabetes</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167C49E-2B9C-A082-A26F-F20FFA0E1DEB}"/>
              </a:ext>
            </a:extLst>
          </p:cNvPr>
          <p:cNvPicPr>
            <a:picLocks noChangeAspect="1"/>
          </p:cNvPicPr>
          <p:nvPr/>
        </p:nvPicPr>
        <p:blipFill>
          <a:blip r:embed="rId3"/>
          <a:stretch>
            <a:fillRect/>
          </a:stretch>
        </p:blipFill>
        <p:spPr>
          <a:xfrm>
            <a:off x="6879220" y="415942"/>
            <a:ext cx="4019866" cy="3065570"/>
          </a:xfrm>
          <a:prstGeom prst="rect">
            <a:avLst/>
          </a:prstGeom>
        </p:spPr>
      </p:pic>
      <p:graphicFrame>
        <p:nvGraphicFramePr>
          <p:cNvPr id="10" name="Table 9">
            <a:extLst>
              <a:ext uri="{FF2B5EF4-FFF2-40B4-BE49-F238E27FC236}">
                <a16:creationId xmlns:a16="http://schemas.microsoft.com/office/drawing/2014/main" id="{458EF7E7-D001-7980-3E33-F2A81445C3ED}"/>
              </a:ext>
            </a:extLst>
          </p:cNvPr>
          <p:cNvGraphicFramePr>
            <a:graphicFrameLocks noGrp="1"/>
          </p:cNvGraphicFramePr>
          <p:nvPr>
            <p:extLst>
              <p:ext uri="{D42A27DB-BD31-4B8C-83A1-F6EECF244321}">
                <p14:modId xmlns:p14="http://schemas.microsoft.com/office/powerpoint/2010/main" val="1066255952"/>
              </p:ext>
            </p:extLst>
          </p:nvPr>
        </p:nvGraphicFramePr>
        <p:xfrm>
          <a:off x="6096000" y="3272402"/>
          <a:ext cx="5586306" cy="3423398"/>
        </p:xfrm>
        <a:graphic>
          <a:graphicData uri="http://schemas.openxmlformats.org/drawingml/2006/table">
            <a:tbl>
              <a:tblPr/>
              <a:tblGrid>
                <a:gridCol w="1342236">
                  <a:extLst>
                    <a:ext uri="{9D8B030D-6E8A-4147-A177-3AD203B41FA5}">
                      <a16:colId xmlns:a16="http://schemas.microsoft.com/office/drawing/2014/main" val="825657065"/>
                    </a:ext>
                  </a:extLst>
                </a:gridCol>
                <a:gridCol w="729780">
                  <a:extLst>
                    <a:ext uri="{9D8B030D-6E8A-4147-A177-3AD203B41FA5}">
                      <a16:colId xmlns:a16="http://schemas.microsoft.com/office/drawing/2014/main" val="1210564776"/>
                    </a:ext>
                  </a:extLst>
                </a:gridCol>
                <a:gridCol w="1097657">
                  <a:extLst>
                    <a:ext uri="{9D8B030D-6E8A-4147-A177-3AD203B41FA5}">
                      <a16:colId xmlns:a16="http://schemas.microsoft.com/office/drawing/2014/main" val="451397301"/>
                    </a:ext>
                  </a:extLst>
                </a:gridCol>
                <a:gridCol w="351795">
                  <a:extLst>
                    <a:ext uri="{9D8B030D-6E8A-4147-A177-3AD203B41FA5}">
                      <a16:colId xmlns:a16="http://schemas.microsoft.com/office/drawing/2014/main" val="3874087732"/>
                    </a:ext>
                  </a:extLst>
                </a:gridCol>
                <a:gridCol w="416477">
                  <a:extLst>
                    <a:ext uri="{9D8B030D-6E8A-4147-A177-3AD203B41FA5}">
                      <a16:colId xmlns:a16="http://schemas.microsoft.com/office/drawing/2014/main" val="192648313"/>
                    </a:ext>
                  </a:extLst>
                </a:gridCol>
                <a:gridCol w="709565">
                  <a:extLst>
                    <a:ext uri="{9D8B030D-6E8A-4147-A177-3AD203B41FA5}">
                      <a16:colId xmlns:a16="http://schemas.microsoft.com/office/drawing/2014/main" val="2066666093"/>
                    </a:ext>
                  </a:extLst>
                </a:gridCol>
                <a:gridCol w="938796">
                  <a:extLst>
                    <a:ext uri="{9D8B030D-6E8A-4147-A177-3AD203B41FA5}">
                      <a16:colId xmlns:a16="http://schemas.microsoft.com/office/drawing/2014/main" val="2048407702"/>
                    </a:ext>
                  </a:extLst>
                </a:gridCol>
              </a:tblGrid>
              <a:tr h="61415">
                <a:tc gridSpan="7">
                  <a:txBody>
                    <a:bodyPr/>
                    <a:lstStyle/>
                    <a:p>
                      <a:pPr algn="ctr" rtl="0" fontAlgn="b"/>
                      <a:r>
                        <a:rPr lang="en-US" sz="1000" b="0" i="0" u="none" strike="noStrike" dirty="0">
                          <a:solidFill>
                            <a:srgbClr val="000000"/>
                          </a:solidFill>
                          <a:effectLst/>
                          <a:latin typeface="Calibri" panose="020F0502020204030204" pitchFamily="34" charset="0"/>
                        </a:rPr>
                        <a:t>Neonatal Stool</a:t>
                      </a:r>
                    </a:p>
                  </a:txBody>
                  <a:tcPr marL="3209" marR="3209" marT="3209"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5081306"/>
                  </a:ext>
                </a:extLst>
              </a:tr>
              <a:tr h="121563">
                <a:tc>
                  <a:txBody>
                    <a:bodyPr/>
                    <a:lstStyle/>
                    <a:p>
                      <a:pPr algn="ctr" rtl="0" fontAlgn="ctr"/>
                      <a:r>
                        <a:rPr lang="en-US" sz="1000" b="0" i="0" u="none" strike="noStrike" dirty="0">
                          <a:solidFill>
                            <a:srgbClr val="000000"/>
                          </a:solidFill>
                          <a:effectLst/>
                          <a:latin typeface="Calibri" panose="020F0502020204030204" pitchFamily="34" charset="0"/>
                        </a:rPr>
                        <a:t>Genus</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baseMean</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log2FoldChange</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lfcSE</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stat</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pvalue</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padj</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40330"/>
                  </a:ext>
                </a:extLst>
              </a:tr>
              <a:tr h="61415">
                <a:tc>
                  <a:txBody>
                    <a:bodyPr/>
                    <a:lstStyle/>
                    <a:p>
                      <a:pPr algn="ctr" rtl="0" fontAlgn="ctr"/>
                      <a:r>
                        <a:rPr lang="en-US" sz="1000" b="0" i="1" u="none" strike="noStrike" dirty="0" err="1">
                          <a:solidFill>
                            <a:srgbClr val="000000"/>
                          </a:solidFill>
                          <a:effectLst/>
                          <a:latin typeface="Calibri" panose="020F0502020204030204" pitchFamily="34" charset="0"/>
                        </a:rPr>
                        <a:t>Fusicatenibacter</a:t>
                      </a:r>
                      <a:endParaRPr lang="en-US" sz="1000" b="0" i="1" u="none" strike="noStrike" dirty="0">
                        <a:solidFill>
                          <a:srgbClr val="000000"/>
                        </a:solidFill>
                        <a:effectLst/>
                        <a:latin typeface="Calibri" panose="020F0502020204030204" pitchFamily="34" charset="0"/>
                      </a:endParaRP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dirty="0">
                          <a:solidFill>
                            <a:srgbClr val="000000"/>
                          </a:solidFill>
                          <a:effectLst/>
                          <a:latin typeface="Calibri" panose="020F0502020204030204" pitchFamily="34" charset="0"/>
                        </a:rPr>
                        <a:t>4.22</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26.44</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1.23</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21.47</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2.68E-102</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3.03E-100</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74930196"/>
                  </a:ext>
                </a:extLst>
              </a:tr>
              <a:tr h="61415">
                <a:tc>
                  <a:txBody>
                    <a:bodyPr/>
                    <a:lstStyle/>
                    <a:p>
                      <a:pPr algn="ctr" rtl="0" fontAlgn="ctr"/>
                      <a:r>
                        <a:rPr lang="en-US" sz="1000" b="0" i="1" u="none" strike="noStrike">
                          <a:solidFill>
                            <a:srgbClr val="000000"/>
                          </a:solidFill>
                          <a:effectLst/>
                          <a:latin typeface="Calibri" panose="020F0502020204030204" pitchFamily="34" charset="0"/>
                        </a:rPr>
                        <a:t>Fusobacterium</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8.18</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20.09</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1.35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14.85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7.10E-50</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4.01E-48</a:t>
                      </a:r>
                    </a:p>
                  </a:txBody>
                  <a:tcPr marL="3209" marR="3209" marT="3209" marB="0" anchor="ctr">
                    <a:lnL>
                      <a:noFill/>
                    </a:lnL>
                    <a:lnR>
                      <a:noFill/>
                    </a:lnR>
                    <a:lnT>
                      <a:noFill/>
                    </a:lnT>
                    <a:lnB>
                      <a:noFill/>
                    </a:lnB>
                  </a:tcPr>
                </a:tc>
                <a:extLst>
                  <a:ext uri="{0D108BD9-81ED-4DB2-BD59-A6C34878D82A}">
                    <a16:rowId xmlns:a16="http://schemas.microsoft.com/office/drawing/2014/main" val="4142936756"/>
                  </a:ext>
                </a:extLst>
              </a:tr>
              <a:tr h="61415">
                <a:tc>
                  <a:txBody>
                    <a:bodyPr/>
                    <a:lstStyle/>
                    <a:p>
                      <a:pPr algn="ctr" rtl="0" fontAlgn="ctr"/>
                      <a:r>
                        <a:rPr lang="en-US" sz="1000" b="0" i="1" u="none" strike="noStrike">
                          <a:solidFill>
                            <a:srgbClr val="000000"/>
                          </a:solidFill>
                          <a:effectLst/>
                          <a:latin typeface="Calibri" panose="020F0502020204030204" pitchFamily="34" charset="0"/>
                        </a:rPr>
                        <a:t>Megasphaera</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3.66</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15.61</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1.62</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9.63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5.93E-22</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2.23E-20</a:t>
                      </a:r>
                    </a:p>
                  </a:txBody>
                  <a:tcPr marL="3209" marR="3209" marT="3209" marB="0" anchor="ctr">
                    <a:lnL>
                      <a:noFill/>
                    </a:lnL>
                    <a:lnR>
                      <a:noFill/>
                    </a:lnR>
                    <a:lnT>
                      <a:noFill/>
                    </a:lnT>
                    <a:lnB>
                      <a:noFill/>
                    </a:lnB>
                  </a:tcPr>
                </a:tc>
                <a:extLst>
                  <a:ext uri="{0D108BD9-81ED-4DB2-BD59-A6C34878D82A}">
                    <a16:rowId xmlns:a16="http://schemas.microsoft.com/office/drawing/2014/main" val="898731685"/>
                  </a:ext>
                </a:extLst>
              </a:tr>
              <a:tr h="61415">
                <a:tc>
                  <a:txBody>
                    <a:bodyPr/>
                    <a:lstStyle/>
                    <a:p>
                      <a:pPr algn="ctr" rtl="0" fontAlgn="ctr"/>
                      <a:r>
                        <a:rPr lang="en-US" sz="1000" b="0" i="1" u="none" strike="noStrike">
                          <a:solidFill>
                            <a:srgbClr val="000000"/>
                          </a:solidFill>
                          <a:effectLst/>
                          <a:latin typeface="Calibri" panose="020F0502020204030204" pitchFamily="34" charset="0"/>
                        </a:rPr>
                        <a:t>Anaeroglobus</a:t>
                      </a:r>
                    </a:p>
                  </a:txBody>
                  <a:tcPr marL="3209" marR="3209" marT="3209" marB="0" anchor="ctr">
                    <a:lnL>
                      <a:noFill/>
                    </a:lnL>
                    <a:lnR>
                      <a:noFill/>
                    </a:lnR>
                    <a:lnT>
                      <a:noFill/>
                    </a:lnT>
                    <a:lnB>
                      <a:noFill/>
                    </a:lnB>
                  </a:tcPr>
                </a:tc>
                <a:tc>
                  <a:txBody>
                    <a:bodyPr/>
                    <a:lstStyle/>
                    <a:p>
                      <a:pPr algn="ctr" rtl="0" fontAlgn="ctr"/>
                      <a:r>
                        <a:rPr lang="en-US" sz="1000" b="0" i="0" u="none" strike="noStrike" dirty="0">
                          <a:solidFill>
                            <a:srgbClr val="000000"/>
                          </a:solidFill>
                          <a:effectLst/>
                          <a:latin typeface="Calibri" panose="020F0502020204030204" pitchFamily="34" charset="0"/>
                        </a:rPr>
                        <a:t>2.73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19.46</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2.23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8.72</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2.88E-18</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8.13E-17</a:t>
                      </a:r>
                    </a:p>
                  </a:txBody>
                  <a:tcPr marL="3209" marR="3209" marT="3209" marB="0" anchor="ctr">
                    <a:lnL>
                      <a:noFill/>
                    </a:lnL>
                    <a:lnR>
                      <a:noFill/>
                    </a:lnR>
                    <a:lnT>
                      <a:noFill/>
                    </a:lnT>
                    <a:lnB>
                      <a:noFill/>
                    </a:lnB>
                  </a:tcPr>
                </a:tc>
                <a:extLst>
                  <a:ext uri="{0D108BD9-81ED-4DB2-BD59-A6C34878D82A}">
                    <a16:rowId xmlns:a16="http://schemas.microsoft.com/office/drawing/2014/main" val="185226337"/>
                  </a:ext>
                </a:extLst>
              </a:tr>
              <a:tr h="61415">
                <a:tc>
                  <a:txBody>
                    <a:bodyPr/>
                    <a:lstStyle/>
                    <a:p>
                      <a:pPr algn="ctr" rtl="0" fontAlgn="ctr"/>
                      <a:r>
                        <a:rPr lang="en-US" sz="1000" b="0" i="1" u="none" strike="noStrike">
                          <a:solidFill>
                            <a:srgbClr val="000000"/>
                          </a:solidFill>
                          <a:effectLst/>
                          <a:latin typeface="Calibri" panose="020F0502020204030204" pitchFamily="34" charset="0"/>
                        </a:rPr>
                        <a:t>Pseudomonas</a:t>
                      </a:r>
                    </a:p>
                  </a:txBody>
                  <a:tcPr marL="3209" marR="3209" marT="3209" marB="0" anchor="ctr">
                    <a:lnL>
                      <a:noFill/>
                    </a:lnL>
                    <a:lnR>
                      <a:noFill/>
                    </a:lnR>
                    <a:lnT>
                      <a:noFill/>
                    </a:lnT>
                    <a:lnB>
                      <a:noFill/>
                    </a:lnB>
                  </a:tcPr>
                </a:tc>
                <a:tc>
                  <a:txBody>
                    <a:bodyPr/>
                    <a:lstStyle/>
                    <a:p>
                      <a:pPr algn="ctr" rtl="0" fontAlgn="ctr"/>
                      <a:r>
                        <a:rPr lang="en-US" sz="1000" b="0" i="0" u="none" strike="noStrike" dirty="0">
                          <a:solidFill>
                            <a:srgbClr val="000000"/>
                          </a:solidFill>
                          <a:effectLst/>
                          <a:latin typeface="Calibri" panose="020F0502020204030204" pitchFamily="34" charset="0"/>
                        </a:rPr>
                        <a:t>5.24</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7.51</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0.93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8.09</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5.95E-16</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1.34E-14</a:t>
                      </a:r>
                    </a:p>
                  </a:txBody>
                  <a:tcPr marL="3209" marR="3209" marT="3209" marB="0" anchor="ctr">
                    <a:lnL>
                      <a:noFill/>
                    </a:lnL>
                    <a:lnR>
                      <a:noFill/>
                    </a:lnR>
                    <a:lnT>
                      <a:noFill/>
                    </a:lnT>
                    <a:lnB>
                      <a:noFill/>
                    </a:lnB>
                  </a:tcPr>
                </a:tc>
                <a:extLst>
                  <a:ext uri="{0D108BD9-81ED-4DB2-BD59-A6C34878D82A}">
                    <a16:rowId xmlns:a16="http://schemas.microsoft.com/office/drawing/2014/main" val="2995355839"/>
                  </a:ext>
                </a:extLst>
              </a:tr>
              <a:tr h="61415">
                <a:tc>
                  <a:txBody>
                    <a:bodyPr/>
                    <a:lstStyle/>
                    <a:p>
                      <a:pPr algn="ctr" rtl="0" fontAlgn="ctr"/>
                      <a:r>
                        <a:rPr lang="en-US" sz="1000" b="0" i="1" u="none" strike="noStrike">
                          <a:solidFill>
                            <a:srgbClr val="000000"/>
                          </a:solidFill>
                          <a:effectLst/>
                          <a:latin typeface="Calibri" panose="020F0502020204030204" pitchFamily="34" charset="0"/>
                        </a:rPr>
                        <a:t>Collinsella</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5.82</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-8.77</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1.13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-7.77</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8.16E-15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1.54E-13</a:t>
                      </a:r>
                    </a:p>
                  </a:txBody>
                  <a:tcPr marL="3209" marR="3209" marT="3209" marB="0" anchor="ctr">
                    <a:lnL>
                      <a:noFill/>
                    </a:lnL>
                    <a:lnR>
                      <a:noFill/>
                    </a:lnR>
                    <a:lnT>
                      <a:noFill/>
                    </a:lnT>
                    <a:lnB>
                      <a:noFill/>
                    </a:lnB>
                  </a:tcPr>
                </a:tc>
                <a:extLst>
                  <a:ext uri="{0D108BD9-81ED-4DB2-BD59-A6C34878D82A}">
                    <a16:rowId xmlns:a16="http://schemas.microsoft.com/office/drawing/2014/main" val="1931206845"/>
                  </a:ext>
                </a:extLst>
              </a:tr>
              <a:tr h="61415">
                <a:tc>
                  <a:txBody>
                    <a:bodyPr/>
                    <a:lstStyle/>
                    <a:p>
                      <a:pPr algn="ctr" rtl="0" fontAlgn="ctr"/>
                      <a:r>
                        <a:rPr lang="en-US" sz="1000" b="0" i="1" u="none" strike="noStrike">
                          <a:solidFill>
                            <a:srgbClr val="000000"/>
                          </a:solidFill>
                          <a:effectLst/>
                          <a:latin typeface="Calibri" panose="020F0502020204030204" pitchFamily="34" charset="0"/>
                        </a:rPr>
                        <a:t>Romboutsia</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2.19</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6.40</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1.20</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5.33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1.01E-07</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1.63E-06</a:t>
                      </a:r>
                    </a:p>
                  </a:txBody>
                  <a:tcPr marL="3209" marR="3209" marT="3209" marB="0" anchor="ctr">
                    <a:lnL>
                      <a:noFill/>
                    </a:lnL>
                    <a:lnR>
                      <a:noFill/>
                    </a:lnR>
                    <a:lnT>
                      <a:noFill/>
                    </a:lnT>
                    <a:lnB>
                      <a:noFill/>
                    </a:lnB>
                  </a:tcPr>
                </a:tc>
                <a:extLst>
                  <a:ext uri="{0D108BD9-81ED-4DB2-BD59-A6C34878D82A}">
                    <a16:rowId xmlns:a16="http://schemas.microsoft.com/office/drawing/2014/main" val="912772878"/>
                  </a:ext>
                </a:extLst>
              </a:tr>
              <a:tr h="61415">
                <a:tc>
                  <a:txBody>
                    <a:bodyPr/>
                    <a:lstStyle/>
                    <a:p>
                      <a:pPr algn="ctr" rtl="0" fontAlgn="ctr"/>
                      <a:r>
                        <a:rPr lang="en-US" sz="1000" b="0" i="1" u="none" strike="noStrike">
                          <a:solidFill>
                            <a:srgbClr val="000000"/>
                          </a:solidFill>
                          <a:effectLst/>
                          <a:latin typeface="Calibri" panose="020F0502020204030204" pitchFamily="34" charset="0"/>
                        </a:rPr>
                        <a:t>Peptoniphilus</a:t>
                      </a:r>
                    </a:p>
                  </a:txBody>
                  <a:tcPr marL="3209" marR="3209" marT="3209" marB="0" anchor="ctr">
                    <a:lnL>
                      <a:noFill/>
                    </a:lnL>
                    <a:lnR>
                      <a:noFill/>
                    </a:lnR>
                    <a:lnT>
                      <a:noFill/>
                    </a:lnT>
                    <a:lnB>
                      <a:noFill/>
                    </a:lnB>
                  </a:tcPr>
                </a:tc>
                <a:tc>
                  <a:txBody>
                    <a:bodyPr/>
                    <a:lstStyle/>
                    <a:p>
                      <a:pPr algn="ctr" rtl="0" fontAlgn="ctr"/>
                      <a:r>
                        <a:rPr lang="en-US" sz="1000" b="0" i="0" u="none" strike="noStrike" dirty="0">
                          <a:solidFill>
                            <a:srgbClr val="000000"/>
                          </a:solidFill>
                          <a:effectLst/>
                          <a:latin typeface="Calibri" panose="020F0502020204030204" pitchFamily="34" charset="0"/>
                        </a:rPr>
                        <a:t>132.75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3.42</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0.75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4.58</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4.56E-06</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6.45E-05</a:t>
                      </a:r>
                    </a:p>
                  </a:txBody>
                  <a:tcPr marL="3209" marR="3209" marT="3209" marB="0" anchor="ctr">
                    <a:lnL>
                      <a:noFill/>
                    </a:lnL>
                    <a:lnR>
                      <a:noFill/>
                    </a:lnR>
                    <a:lnT>
                      <a:noFill/>
                    </a:lnT>
                    <a:lnB>
                      <a:noFill/>
                    </a:lnB>
                  </a:tcPr>
                </a:tc>
                <a:extLst>
                  <a:ext uri="{0D108BD9-81ED-4DB2-BD59-A6C34878D82A}">
                    <a16:rowId xmlns:a16="http://schemas.microsoft.com/office/drawing/2014/main" val="1839038203"/>
                  </a:ext>
                </a:extLst>
              </a:tr>
              <a:tr h="61415">
                <a:tc>
                  <a:txBody>
                    <a:bodyPr/>
                    <a:lstStyle/>
                    <a:p>
                      <a:pPr algn="ctr" rtl="0" fontAlgn="ctr"/>
                      <a:r>
                        <a:rPr lang="en-US" sz="1000" b="0" i="1" u="none" strike="noStrike">
                          <a:solidFill>
                            <a:srgbClr val="000000"/>
                          </a:solidFill>
                          <a:effectLst/>
                          <a:latin typeface="Calibri" panose="020F0502020204030204" pitchFamily="34" charset="0"/>
                        </a:rPr>
                        <a:t>Terrisporobacter</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2.51</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-7.66</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1.69</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-4.53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5.80E-06</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7.28E-05</a:t>
                      </a:r>
                    </a:p>
                  </a:txBody>
                  <a:tcPr marL="3209" marR="3209" marT="3209" marB="0" anchor="ctr">
                    <a:lnL>
                      <a:noFill/>
                    </a:lnL>
                    <a:lnR>
                      <a:noFill/>
                    </a:lnR>
                    <a:lnT>
                      <a:noFill/>
                    </a:lnT>
                    <a:lnB>
                      <a:noFill/>
                    </a:lnB>
                  </a:tcPr>
                </a:tc>
                <a:extLst>
                  <a:ext uri="{0D108BD9-81ED-4DB2-BD59-A6C34878D82A}">
                    <a16:rowId xmlns:a16="http://schemas.microsoft.com/office/drawing/2014/main" val="2603185417"/>
                  </a:ext>
                </a:extLst>
              </a:tr>
              <a:tr h="61415">
                <a:tc>
                  <a:txBody>
                    <a:bodyPr/>
                    <a:lstStyle/>
                    <a:p>
                      <a:pPr algn="ctr" rtl="0" fontAlgn="ctr"/>
                      <a:r>
                        <a:rPr lang="en-US" sz="1000" b="0" i="1" u="none" strike="noStrike">
                          <a:solidFill>
                            <a:srgbClr val="000000"/>
                          </a:solidFill>
                          <a:effectLst/>
                          <a:latin typeface="Calibri" panose="020F0502020204030204" pitchFamily="34" charset="0"/>
                        </a:rPr>
                        <a:t>Sutterella</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3.18</a:t>
                      </a:r>
                    </a:p>
                  </a:txBody>
                  <a:tcPr marL="3209" marR="3209" marT="3209" marB="0" anchor="ctr">
                    <a:lnL>
                      <a:noFill/>
                    </a:lnL>
                    <a:lnR>
                      <a:noFill/>
                    </a:lnR>
                    <a:lnT>
                      <a:noFill/>
                    </a:lnT>
                    <a:lnB>
                      <a:noFill/>
                    </a:lnB>
                  </a:tcPr>
                </a:tc>
                <a:tc>
                  <a:txBody>
                    <a:bodyPr/>
                    <a:lstStyle/>
                    <a:p>
                      <a:pPr algn="ctr" rtl="0" fontAlgn="ctr"/>
                      <a:r>
                        <a:rPr lang="en-US" sz="1000" b="0" i="0" u="none" strike="noStrike" dirty="0">
                          <a:solidFill>
                            <a:srgbClr val="000000"/>
                          </a:solidFill>
                          <a:effectLst/>
                          <a:latin typeface="Calibri" panose="020F0502020204030204" pitchFamily="34" charset="0"/>
                        </a:rPr>
                        <a:t>-5.19</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1.20</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-4.34</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1.45E-05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1.64E-04</a:t>
                      </a:r>
                    </a:p>
                  </a:txBody>
                  <a:tcPr marL="3209" marR="3209" marT="3209" marB="0" anchor="ctr">
                    <a:lnL>
                      <a:noFill/>
                    </a:lnL>
                    <a:lnR>
                      <a:noFill/>
                    </a:lnR>
                    <a:lnT>
                      <a:noFill/>
                    </a:lnT>
                    <a:lnB>
                      <a:noFill/>
                    </a:lnB>
                  </a:tcPr>
                </a:tc>
                <a:extLst>
                  <a:ext uri="{0D108BD9-81ED-4DB2-BD59-A6C34878D82A}">
                    <a16:rowId xmlns:a16="http://schemas.microsoft.com/office/drawing/2014/main" val="3976059680"/>
                  </a:ext>
                </a:extLst>
              </a:tr>
              <a:tr h="61415">
                <a:tc>
                  <a:txBody>
                    <a:bodyPr/>
                    <a:lstStyle/>
                    <a:p>
                      <a:pPr algn="ctr" rtl="0" fontAlgn="ctr"/>
                      <a:r>
                        <a:rPr lang="en-US" sz="1000" b="0" i="1" u="none" strike="noStrike" dirty="0" err="1">
                          <a:solidFill>
                            <a:srgbClr val="000000"/>
                          </a:solidFill>
                          <a:effectLst/>
                          <a:latin typeface="Calibri" panose="020F0502020204030204" pitchFamily="34" charset="0"/>
                        </a:rPr>
                        <a:t>Dialister</a:t>
                      </a:r>
                      <a:endParaRPr lang="en-US" sz="1000" b="0" i="1" u="none" strike="noStrike" dirty="0">
                        <a:solidFill>
                          <a:srgbClr val="000000"/>
                        </a:solidFill>
                        <a:effectLst/>
                        <a:latin typeface="Calibri" panose="020F0502020204030204" pitchFamily="34" charset="0"/>
                      </a:endParaRP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33.95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3.50</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0.96</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3.65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2.58E-04</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2.65E-03</a:t>
                      </a:r>
                    </a:p>
                  </a:txBody>
                  <a:tcPr marL="3209" marR="3209" marT="3209" marB="0" anchor="ctr">
                    <a:lnL>
                      <a:noFill/>
                    </a:lnL>
                    <a:lnR>
                      <a:noFill/>
                    </a:lnR>
                    <a:lnT>
                      <a:noFill/>
                    </a:lnT>
                    <a:lnB>
                      <a:noFill/>
                    </a:lnB>
                  </a:tcPr>
                </a:tc>
                <a:extLst>
                  <a:ext uri="{0D108BD9-81ED-4DB2-BD59-A6C34878D82A}">
                    <a16:rowId xmlns:a16="http://schemas.microsoft.com/office/drawing/2014/main" val="3255654670"/>
                  </a:ext>
                </a:extLst>
              </a:tr>
              <a:tr h="61415">
                <a:tc>
                  <a:txBody>
                    <a:bodyPr/>
                    <a:lstStyle/>
                    <a:p>
                      <a:pPr algn="ctr" rtl="0" fontAlgn="ctr"/>
                      <a:r>
                        <a:rPr lang="en-US" sz="1000" b="0" i="1" u="none" strike="noStrike">
                          <a:solidFill>
                            <a:srgbClr val="000000"/>
                          </a:solidFill>
                          <a:effectLst/>
                          <a:latin typeface="Calibri" panose="020F0502020204030204" pitchFamily="34" charset="0"/>
                        </a:rPr>
                        <a:t>Bacteroides</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325.93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-3.03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0.88</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-3.46</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5.34E-04</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5.03E-03</a:t>
                      </a:r>
                    </a:p>
                  </a:txBody>
                  <a:tcPr marL="3209" marR="3209" marT="3209" marB="0" anchor="ctr">
                    <a:lnL>
                      <a:noFill/>
                    </a:lnL>
                    <a:lnR>
                      <a:noFill/>
                    </a:lnR>
                    <a:lnT>
                      <a:noFill/>
                    </a:lnT>
                    <a:lnB>
                      <a:noFill/>
                    </a:lnB>
                  </a:tcPr>
                </a:tc>
                <a:extLst>
                  <a:ext uri="{0D108BD9-81ED-4DB2-BD59-A6C34878D82A}">
                    <a16:rowId xmlns:a16="http://schemas.microsoft.com/office/drawing/2014/main" val="1169505987"/>
                  </a:ext>
                </a:extLst>
              </a:tr>
              <a:tr h="61415">
                <a:tc>
                  <a:txBody>
                    <a:bodyPr/>
                    <a:lstStyle/>
                    <a:p>
                      <a:pPr algn="ctr" rtl="0" fontAlgn="ctr"/>
                      <a:r>
                        <a:rPr lang="en-US" sz="1000" b="0" i="1" u="none" strike="noStrike">
                          <a:solidFill>
                            <a:srgbClr val="000000"/>
                          </a:solidFill>
                          <a:effectLst/>
                          <a:latin typeface="Calibri" panose="020F0502020204030204" pitchFamily="34" charset="0"/>
                        </a:rPr>
                        <a:t>Actinomyces</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7.45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2.88</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0.85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3.40</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6.79E-04</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5.90E-03</a:t>
                      </a:r>
                    </a:p>
                  </a:txBody>
                  <a:tcPr marL="3209" marR="3209" marT="3209" marB="0" anchor="ctr">
                    <a:lnL>
                      <a:noFill/>
                    </a:lnL>
                    <a:lnR>
                      <a:noFill/>
                    </a:lnR>
                    <a:lnT>
                      <a:noFill/>
                    </a:lnT>
                    <a:lnB>
                      <a:noFill/>
                    </a:lnB>
                  </a:tcPr>
                </a:tc>
                <a:extLst>
                  <a:ext uri="{0D108BD9-81ED-4DB2-BD59-A6C34878D82A}">
                    <a16:rowId xmlns:a16="http://schemas.microsoft.com/office/drawing/2014/main" val="2065244905"/>
                  </a:ext>
                </a:extLst>
              </a:tr>
              <a:tr h="61415">
                <a:tc>
                  <a:txBody>
                    <a:bodyPr/>
                    <a:lstStyle/>
                    <a:p>
                      <a:pPr algn="ctr" rtl="0" fontAlgn="ctr"/>
                      <a:r>
                        <a:rPr lang="en-US" sz="1000" b="0" i="1" u="none" strike="noStrike">
                          <a:solidFill>
                            <a:srgbClr val="000000"/>
                          </a:solidFill>
                          <a:effectLst/>
                          <a:latin typeface="Calibri" panose="020F0502020204030204" pitchFamily="34" charset="0"/>
                        </a:rPr>
                        <a:t>Lachnoclostridium</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1.62</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3.84</a:t>
                      </a:r>
                    </a:p>
                  </a:txBody>
                  <a:tcPr marL="3209" marR="3209" marT="3209" marB="0" anchor="ctr">
                    <a:lnL>
                      <a:noFill/>
                    </a:lnL>
                    <a:lnR>
                      <a:noFill/>
                    </a:lnR>
                    <a:lnT>
                      <a:noFill/>
                    </a:lnT>
                    <a:lnB>
                      <a:noFill/>
                    </a:lnB>
                  </a:tcPr>
                </a:tc>
                <a:tc>
                  <a:txBody>
                    <a:bodyPr/>
                    <a:lstStyle/>
                    <a:p>
                      <a:pPr algn="ctr" rtl="0" fontAlgn="ctr"/>
                      <a:r>
                        <a:rPr lang="en-US" sz="1000" b="0" i="0" u="none" strike="noStrike" dirty="0">
                          <a:solidFill>
                            <a:srgbClr val="000000"/>
                          </a:solidFill>
                          <a:effectLst/>
                          <a:latin typeface="Calibri" panose="020F0502020204030204" pitchFamily="34" charset="0"/>
                        </a:rPr>
                        <a:t>1.19</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3.24</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1.21E-03</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9.78E-03</a:t>
                      </a:r>
                    </a:p>
                  </a:txBody>
                  <a:tcPr marL="3209" marR="3209" marT="3209" marB="0" anchor="ctr">
                    <a:lnL>
                      <a:noFill/>
                    </a:lnL>
                    <a:lnR>
                      <a:noFill/>
                    </a:lnR>
                    <a:lnT>
                      <a:noFill/>
                    </a:lnT>
                    <a:lnB>
                      <a:noFill/>
                    </a:lnB>
                  </a:tcPr>
                </a:tc>
                <a:extLst>
                  <a:ext uri="{0D108BD9-81ED-4DB2-BD59-A6C34878D82A}">
                    <a16:rowId xmlns:a16="http://schemas.microsoft.com/office/drawing/2014/main" val="998657018"/>
                  </a:ext>
                </a:extLst>
              </a:tr>
              <a:tr h="61415">
                <a:tc gridSpan="7">
                  <a:txBody>
                    <a:bodyPr/>
                    <a:lstStyle/>
                    <a:p>
                      <a:pPr algn="ctr" rtl="0" fontAlgn="ctr"/>
                      <a:r>
                        <a:rPr lang="en-US" sz="1000" b="0" i="0" u="none" strike="noStrike" dirty="0">
                          <a:solidFill>
                            <a:srgbClr val="000000"/>
                          </a:solidFill>
                          <a:effectLst/>
                          <a:latin typeface="Calibri" panose="020F0502020204030204" pitchFamily="34" charset="0"/>
                        </a:rPr>
                        <a:t>Neonatal Ear</a:t>
                      </a:r>
                    </a:p>
                  </a:txBody>
                  <a:tcPr marL="3209" marR="3209" marT="3209"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21457075"/>
                  </a:ext>
                </a:extLst>
              </a:tr>
              <a:tr h="121563">
                <a:tc>
                  <a:txBody>
                    <a:bodyPr/>
                    <a:lstStyle/>
                    <a:p>
                      <a:pPr algn="ctr" rtl="0" fontAlgn="ctr"/>
                      <a:r>
                        <a:rPr lang="en-US" sz="1000" b="0" i="0" u="none" strike="noStrike">
                          <a:solidFill>
                            <a:srgbClr val="000000"/>
                          </a:solidFill>
                          <a:effectLst/>
                          <a:latin typeface="Calibri" panose="020F0502020204030204" pitchFamily="34" charset="0"/>
                        </a:rPr>
                        <a:t>Genus</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baseMean</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log2FoldChange</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lfcSE</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stat</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pvalue</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Calibri" panose="020F0502020204030204" pitchFamily="34" charset="0"/>
                        </a:rPr>
                        <a:t>padj</a:t>
                      </a:r>
                    </a:p>
                  </a:txBody>
                  <a:tcPr marL="3209" marR="3209" marT="320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7479464"/>
                  </a:ext>
                </a:extLst>
              </a:tr>
              <a:tr h="61415">
                <a:tc>
                  <a:txBody>
                    <a:bodyPr/>
                    <a:lstStyle/>
                    <a:p>
                      <a:pPr algn="ctr" rtl="0" fontAlgn="ctr"/>
                      <a:r>
                        <a:rPr lang="en-US" sz="1000" b="0" i="1" u="none" strike="noStrike">
                          <a:solidFill>
                            <a:srgbClr val="000000"/>
                          </a:solidFill>
                          <a:effectLst/>
                          <a:latin typeface="Calibri" panose="020F0502020204030204" pitchFamily="34" charset="0"/>
                        </a:rPr>
                        <a:t>Rothia</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104.70</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-7.75</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0.94</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-8.21</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dirty="0">
                          <a:solidFill>
                            <a:srgbClr val="000000"/>
                          </a:solidFill>
                          <a:effectLst/>
                          <a:latin typeface="Calibri" panose="020F0502020204030204" pitchFamily="34" charset="0"/>
                        </a:rPr>
                        <a:t>2.18E-16</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4.96E-14</a:t>
                      </a:r>
                    </a:p>
                  </a:txBody>
                  <a:tcPr marL="3209" marR="3209" marT="3209"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94344162"/>
                  </a:ext>
                </a:extLst>
              </a:tr>
              <a:tr h="61415">
                <a:tc>
                  <a:txBody>
                    <a:bodyPr/>
                    <a:lstStyle/>
                    <a:p>
                      <a:pPr algn="ctr" rtl="0" fontAlgn="ctr"/>
                      <a:r>
                        <a:rPr lang="en-US" sz="1000" b="0" i="1" u="none" strike="noStrike">
                          <a:solidFill>
                            <a:srgbClr val="000000"/>
                          </a:solidFill>
                          <a:effectLst/>
                          <a:latin typeface="Calibri" panose="020F0502020204030204" pitchFamily="34" charset="0"/>
                        </a:rPr>
                        <a:t>Micrococcus</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34.25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-3.71</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0.74</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-5.02</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5.24E-07</a:t>
                      </a:r>
                    </a:p>
                  </a:txBody>
                  <a:tcPr marL="3209" marR="3209" marT="3209" marB="0" anchor="ctr">
                    <a:lnL>
                      <a:noFill/>
                    </a:lnL>
                    <a:lnR>
                      <a:noFill/>
                    </a:lnR>
                    <a:lnT>
                      <a:noFill/>
                    </a:lnT>
                    <a:lnB>
                      <a:noFill/>
                    </a:lnB>
                  </a:tcPr>
                </a:tc>
                <a:tc>
                  <a:txBody>
                    <a:bodyPr/>
                    <a:lstStyle/>
                    <a:p>
                      <a:pPr algn="ctr" rtl="0" fontAlgn="ctr"/>
                      <a:r>
                        <a:rPr lang="en-US" sz="1000" b="0" i="0" u="none" strike="noStrike" dirty="0">
                          <a:solidFill>
                            <a:srgbClr val="000000"/>
                          </a:solidFill>
                          <a:effectLst/>
                          <a:latin typeface="Calibri" panose="020F0502020204030204" pitchFamily="34" charset="0"/>
                        </a:rPr>
                        <a:t>5.98E-05</a:t>
                      </a:r>
                    </a:p>
                  </a:txBody>
                  <a:tcPr marL="3209" marR="3209" marT="3209" marB="0" anchor="ctr">
                    <a:lnL>
                      <a:noFill/>
                    </a:lnL>
                    <a:lnR>
                      <a:noFill/>
                    </a:lnR>
                    <a:lnT>
                      <a:noFill/>
                    </a:lnT>
                    <a:lnB>
                      <a:noFill/>
                    </a:lnB>
                  </a:tcPr>
                </a:tc>
                <a:extLst>
                  <a:ext uri="{0D108BD9-81ED-4DB2-BD59-A6C34878D82A}">
                    <a16:rowId xmlns:a16="http://schemas.microsoft.com/office/drawing/2014/main" val="2058080785"/>
                  </a:ext>
                </a:extLst>
              </a:tr>
              <a:tr h="61415">
                <a:tc>
                  <a:txBody>
                    <a:bodyPr/>
                    <a:lstStyle/>
                    <a:p>
                      <a:pPr algn="ctr" rtl="0" fontAlgn="ctr"/>
                      <a:r>
                        <a:rPr lang="en-US" sz="1000" b="0" i="1" u="none" strike="noStrike">
                          <a:solidFill>
                            <a:srgbClr val="000000"/>
                          </a:solidFill>
                          <a:effectLst/>
                          <a:latin typeface="Calibri" panose="020F0502020204030204" pitchFamily="34" charset="0"/>
                        </a:rPr>
                        <a:t>Escherichia/Shigella</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9056.50</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-3.05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0.74</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-4.10</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4.08E-05</a:t>
                      </a:r>
                    </a:p>
                  </a:txBody>
                  <a:tcPr marL="3209" marR="3209" marT="3209" marB="0" anchor="ctr">
                    <a:lnL>
                      <a:noFill/>
                    </a:lnL>
                    <a:lnR>
                      <a:noFill/>
                    </a:lnR>
                    <a:lnT>
                      <a:noFill/>
                    </a:lnT>
                    <a:lnB>
                      <a:noFill/>
                    </a:lnB>
                  </a:tcPr>
                </a:tc>
                <a:tc>
                  <a:txBody>
                    <a:bodyPr/>
                    <a:lstStyle/>
                    <a:p>
                      <a:pPr algn="ctr" rtl="0" fontAlgn="ctr"/>
                      <a:r>
                        <a:rPr lang="en-US" sz="1000" b="0" i="0" u="none" strike="noStrike" dirty="0">
                          <a:solidFill>
                            <a:srgbClr val="000000"/>
                          </a:solidFill>
                          <a:effectLst/>
                          <a:latin typeface="Calibri" panose="020F0502020204030204" pitchFamily="34" charset="0"/>
                        </a:rPr>
                        <a:t>3.10E-03</a:t>
                      </a:r>
                    </a:p>
                  </a:txBody>
                  <a:tcPr marL="3209" marR="3209" marT="3209" marB="0" anchor="ctr">
                    <a:lnL>
                      <a:noFill/>
                    </a:lnL>
                    <a:lnR>
                      <a:noFill/>
                    </a:lnR>
                    <a:lnT>
                      <a:noFill/>
                    </a:lnT>
                    <a:lnB>
                      <a:noFill/>
                    </a:lnB>
                  </a:tcPr>
                </a:tc>
                <a:extLst>
                  <a:ext uri="{0D108BD9-81ED-4DB2-BD59-A6C34878D82A}">
                    <a16:rowId xmlns:a16="http://schemas.microsoft.com/office/drawing/2014/main" val="2118672378"/>
                  </a:ext>
                </a:extLst>
              </a:tr>
              <a:tr h="61415">
                <a:tc>
                  <a:txBody>
                    <a:bodyPr/>
                    <a:lstStyle/>
                    <a:p>
                      <a:pPr algn="ctr" rtl="0" fontAlgn="ctr"/>
                      <a:r>
                        <a:rPr lang="en-US" sz="1000" b="0" i="1" u="none" strike="noStrike">
                          <a:solidFill>
                            <a:srgbClr val="000000"/>
                          </a:solidFill>
                          <a:effectLst/>
                          <a:latin typeface="Calibri" panose="020F0502020204030204" pitchFamily="34" charset="0"/>
                        </a:rPr>
                        <a:t>Kocuria</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7.55</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-3.29</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0.82</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-4.00</a:t>
                      </a:r>
                    </a:p>
                  </a:txBody>
                  <a:tcPr marL="3209" marR="3209" marT="3209" marB="0" anchor="ctr">
                    <a:lnL>
                      <a:noFill/>
                    </a:lnL>
                    <a:lnR>
                      <a:noFill/>
                    </a:lnR>
                    <a:lnT>
                      <a:noFill/>
                    </a:lnT>
                    <a:lnB>
                      <a:noFill/>
                    </a:lnB>
                  </a:tcPr>
                </a:tc>
                <a:tc>
                  <a:txBody>
                    <a:bodyPr/>
                    <a:lstStyle/>
                    <a:p>
                      <a:pPr algn="ctr" rtl="0" fontAlgn="ctr"/>
                      <a:r>
                        <a:rPr lang="en-US" sz="1000" b="0" i="0" u="none" strike="noStrike">
                          <a:solidFill>
                            <a:srgbClr val="000000"/>
                          </a:solidFill>
                          <a:effectLst/>
                          <a:latin typeface="Calibri" panose="020F0502020204030204" pitchFamily="34" charset="0"/>
                        </a:rPr>
                        <a:t>6.35E-05</a:t>
                      </a:r>
                    </a:p>
                  </a:txBody>
                  <a:tcPr marL="3209" marR="3209" marT="3209" marB="0" anchor="ctr">
                    <a:lnL>
                      <a:noFill/>
                    </a:lnL>
                    <a:lnR>
                      <a:noFill/>
                    </a:lnR>
                    <a:lnT>
                      <a:noFill/>
                    </a:lnT>
                    <a:lnB>
                      <a:noFill/>
                    </a:lnB>
                  </a:tcPr>
                </a:tc>
                <a:tc>
                  <a:txBody>
                    <a:bodyPr/>
                    <a:lstStyle/>
                    <a:p>
                      <a:pPr algn="ctr" rtl="0" fontAlgn="ctr"/>
                      <a:r>
                        <a:rPr lang="en-US" sz="1000" b="0" i="0" u="none" strike="noStrike" dirty="0">
                          <a:solidFill>
                            <a:srgbClr val="000000"/>
                          </a:solidFill>
                          <a:effectLst/>
                          <a:latin typeface="Calibri" panose="020F0502020204030204" pitchFamily="34" charset="0"/>
                        </a:rPr>
                        <a:t>3.62E-03</a:t>
                      </a:r>
                    </a:p>
                  </a:txBody>
                  <a:tcPr marL="3209" marR="3209" marT="3209" marB="0" anchor="ctr">
                    <a:lnL>
                      <a:noFill/>
                    </a:lnL>
                    <a:lnR>
                      <a:noFill/>
                    </a:lnR>
                    <a:lnT>
                      <a:noFill/>
                    </a:lnT>
                    <a:lnB>
                      <a:noFill/>
                    </a:lnB>
                  </a:tcPr>
                </a:tc>
                <a:extLst>
                  <a:ext uri="{0D108BD9-81ED-4DB2-BD59-A6C34878D82A}">
                    <a16:rowId xmlns:a16="http://schemas.microsoft.com/office/drawing/2014/main" val="3142505271"/>
                  </a:ext>
                </a:extLst>
              </a:tr>
            </a:tbl>
          </a:graphicData>
        </a:graphic>
      </p:graphicFrame>
    </p:spTree>
    <p:extLst>
      <p:ext uri="{BB962C8B-B14F-4D97-AF65-F5344CB8AC3E}">
        <p14:creationId xmlns:p14="http://schemas.microsoft.com/office/powerpoint/2010/main" val="4216595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66C7B4-5CF7-1178-3C4D-2BC84039F309}"/>
              </a:ext>
            </a:extLst>
          </p:cNvPr>
          <p:cNvSpPr txBox="1"/>
          <p:nvPr/>
        </p:nvSpPr>
        <p:spPr>
          <a:xfrm>
            <a:off x="0" y="-124803"/>
            <a:ext cx="12191999" cy="461665"/>
          </a:xfrm>
          <a:prstGeom prst="rect">
            <a:avLst/>
          </a:prstGeom>
          <a:noFill/>
        </p:spPr>
        <p:txBody>
          <a:bodyPr wrap="square">
            <a:spAutoFit/>
          </a:bodyPr>
          <a:lstStyle/>
          <a:p>
            <a:pPr algn="ctr"/>
            <a:r>
              <a:rPr lang="en-US" sz="2400" b="1" dirty="0">
                <a:effectLst/>
                <a:latin typeface="Calibri" panose="020F0502020204030204" pitchFamily="34" charset="0"/>
                <a:ea typeface="Calibri" panose="020F0502020204030204" pitchFamily="34" charset="0"/>
                <a:cs typeface="Calibri" panose="020F0502020204030204" pitchFamily="34" charset="0"/>
              </a:rPr>
              <a:t>Source tracking the Neonatal Microbiome by Disease and Delivery</a:t>
            </a:r>
            <a:endParaRPr lang="en-US" sz="2400" b="1" dirty="0"/>
          </a:p>
        </p:txBody>
      </p:sp>
      <p:pic>
        <p:nvPicPr>
          <p:cNvPr id="2" name="Picture 1">
            <a:extLst>
              <a:ext uri="{FF2B5EF4-FFF2-40B4-BE49-F238E27FC236}">
                <a16:creationId xmlns:a16="http://schemas.microsoft.com/office/drawing/2014/main" id="{C2F902AB-A1B4-91B2-D230-3C47D88F1858}"/>
              </a:ext>
            </a:extLst>
          </p:cNvPr>
          <p:cNvPicPr>
            <a:picLocks noChangeAspect="1"/>
          </p:cNvPicPr>
          <p:nvPr/>
        </p:nvPicPr>
        <p:blipFill rotWithShape="1">
          <a:blip r:embed="rId3"/>
          <a:srcRect l="9680"/>
          <a:stretch/>
        </p:blipFill>
        <p:spPr>
          <a:xfrm>
            <a:off x="828112" y="336862"/>
            <a:ext cx="4230868" cy="4759872"/>
          </a:xfrm>
          <a:prstGeom prst="rect">
            <a:avLst/>
          </a:prstGeom>
        </p:spPr>
      </p:pic>
      <p:pic>
        <p:nvPicPr>
          <p:cNvPr id="8" name="Picture 7">
            <a:extLst>
              <a:ext uri="{FF2B5EF4-FFF2-40B4-BE49-F238E27FC236}">
                <a16:creationId xmlns:a16="http://schemas.microsoft.com/office/drawing/2014/main" id="{5F5002A0-3FCE-9A80-BF3F-94F7CB86D777}"/>
              </a:ext>
            </a:extLst>
          </p:cNvPr>
          <p:cNvPicPr>
            <a:picLocks noChangeAspect="1"/>
          </p:cNvPicPr>
          <p:nvPr/>
        </p:nvPicPr>
        <p:blipFill rotWithShape="1">
          <a:blip r:embed="rId4"/>
          <a:srcRect l="9903"/>
          <a:stretch/>
        </p:blipFill>
        <p:spPr>
          <a:xfrm>
            <a:off x="6698682" y="290367"/>
            <a:ext cx="4230866" cy="4852862"/>
          </a:xfrm>
          <a:prstGeom prst="rect">
            <a:avLst/>
          </a:prstGeom>
        </p:spPr>
      </p:pic>
      <p:graphicFrame>
        <p:nvGraphicFramePr>
          <p:cNvPr id="9" name="Table 8">
            <a:extLst>
              <a:ext uri="{FF2B5EF4-FFF2-40B4-BE49-F238E27FC236}">
                <a16:creationId xmlns:a16="http://schemas.microsoft.com/office/drawing/2014/main" id="{F03B2F85-2287-70D6-EA6D-1EA162B6B1F7}"/>
              </a:ext>
            </a:extLst>
          </p:cNvPr>
          <p:cNvGraphicFramePr>
            <a:graphicFrameLocks noGrp="1"/>
          </p:cNvGraphicFramePr>
          <p:nvPr>
            <p:extLst>
              <p:ext uri="{D42A27DB-BD31-4B8C-83A1-F6EECF244321}">
                <p14:modId xmlns:p14="http://schemas.microsoft.com/office/powerpoint/2010/main" val="3886735810"/>
              </p:ext>
            </p:extLst>
          </p:nvPr>
        </p:nvGraphicFramePr>
        <p:xfrm>
          <a:off x="2267446" y="5143500"/>
          <a:ext cx="7657105" cy="1714500"/>
        </p:xfrm>
        <a:graphic>
          <a:graphicData uri="http://schemas.openxmlformats.org/drawingml/2006/table">
            <a:tbl>
              <a:tblPr firstRow="1" firstCol="1" bandRow="1"/>
              <a:tblGrid>
                <a:gridCol w="785685">
                  <a:extLst>
                    <a:ext uri="{9D8B030D-6E8A-4147-A177-3AD203B41FA5}">
                      <a16:colId xmlns:a16="http://schemas.microsoft.com/office/drawing/2014/main" val="3583062955"/>
                    </a:ext>
                  </a:extLst>
                </a:gridCol>
                <a:gridCol w="639202">
                  <a:extLst>
                    <a:ext uri="{9D8B030D-6E8A-4147-A177-3AD203B41FA5}">
                      <a16:colId xmlns:a16="http://schemas.microsoft.com/office/drawing/2014/main" val="2479120348"/>
                    </a:ext>
                  </a:extLst>
                </a:gridCol>
                <a:gridCol w="1038703">
                  <a:extLst>
                    <a:ext uri="{9D8B030D-6E8A-4147-A177-3AD203B41FA5}">
                      <a16:colId xmlns:a16="http://schemas.microsoft.com/office/drawing/2014/main" val="514176885"/>
                    </a:ext>
                  </a:extLst>
                </a:gridCol>
                <a:gridCol w="1038703">
                  <a:extLst>
                    <a:ext uri="{9D8B030D-6E8A-4147-A177-3AD203B41FA5}">
                      <a16:colId xmlns:a16="http://schemas.microsoft.com/office/drawing/2014/main" val="2891191553"/>
                    </a:ext>
                  </a:extLst>
                </a:gridCol>
                <a:gridCol w="1038703">
                  <a:extLst>
                    <a:ext uri="{9D8B030D-6E8A-4147-A177-3AD203B41FA5}">
                      <a16:colId xmlns:a16="http://schemas.microsoft.com/office/drawing/2014/main" val="3319371728"/>
                    </a:ext>
                  </a:extLst>
                </a:gridCol>
                <a:gridCol w="1038703">
                  <a:extLst>
                    <a:ext uri="{9D8B030D-6E8A-4147-A177-3AD203B41FA5}">
                      <a16:colId xmlns:a16="http://schemas.microsoft.com/office/drawing/2014/main" val="174534887"/>
                    </a:ext>
                  </a:extLst>
                </a:gridCol>
                <a:gridCol w="1038703">
                  <a:extLst>
                    <a:ext uri="{9D8B030D-6E8A-4147-A177-3AD203B41FA5}">
                      <a16:colId xmlns:a16="http://schemas.microsoft.com/office/drawing/2014/main" val="1720346803"/>
                    </a:ext>
                  </a:extLst>
                </a:gridCol>
                <a:gridCol w="1038703">
                  <a:extLst>
                    <a:ext uri="{9D8B030D-6E8A-4147-A177-3AD203B41FA5}">
                      <a16:colId xmlns:a16="http://schemas.microsoft.com/office/drawing/2014/main" val="2727880583"/>
                    </a:ext>
                  </a:extLst>
                </a:gridCol>
              </a:tblGrid>
              <a:tr h="96012">
                <a:tc>
                  <a:txBody>
                    <a:bodyPr/>
                    <a:lstStyle/>
                    <a:p>
                      <a:pPr algn="l">
                        <a:lnSpc>
                          <a:spcPct val="107000"/>
                        </a:lnSpc>
                      </a:pPr>
                      <a:endParaRPr lang="en-US" sz="1100" dirty="0">
                        <a:effectLst/>
                        <a:latin typeface="Calibri" panose="020F0502020204030204" pitchFamily="34" charset="0"/>
                        <a:cs typeface="Times New Roman" panose="02020603050405020304" pitchFamily="18" charset="0"/>
                      </a:endParaRPr>
                    </a:p>
                  </a:txBody>
                  <a:tcPr marL="42863" marR="42863" marT="0" marB="0" anchor="b">
                    <a:lnL>
                      <a:noFill/>
                    </a:lnL>
                    <a:lnR>
                      <a:noFill/>
                    </a:lnR>
                    <a:lnT>
                      <a:noFill/>
                    </a:lnT>
                    <a:lnB>
                      <a:noFill/>
                    </a:lnB>
                  </a:tcPr>
                </a:tc>
                <a:tc>
                  <a:txBody>
                    <a:bodyPr/>
                    <a:lstStyle/>
                    <a:p>
                      <a:pPr algn="l">
                        <a:lnSpc>
                          <a:spcPct val="107000"/>
                        </a:lnSpc>
                      </a:pPr>
                      <a:endParaRPr lang="en-US" sz="1100">
                        <a:effectLst/>
                        <a:latin typeface="Calibri" panose="020F0502020204030204" pitchFamily="34" charset="0"/>
                        <a:cs typeface="Times New Roman" panose="02020603050405020304" pitchFamily="18" charset="0"/>
                      </a:endParaRPr>
                    </a:p>
                  </a:txBody>
                  <a:tcPr marL="42863" marR="42863" marT="0" marB="0" anchor="b">
                    <a:lnL>
                      <a:noFill/>
                    </a:lnL>
                    <a:lnR>
                      <a:noFill/>
                    </a:lnR>
                    <a:lnT>
                      <a:noFill/>
                    </a:lnT>
                    <a:lnB>
                      <a:noFill/>
                    </a:lnB>
                  </a:tcPr>
                </a:tc>
                <a:tc>
                  <a:txBody>
                    <a:bodyPr/>
                    <a:lstStyle/>
                    <a:p>
                      <a:pPr algn="l">
                        <a:lnSpc>
                          <a:spcPct val="107000"/>
                        </a:lnSpc>
                      </a:pPr>
                      <a:endParaRPr lang="en-US" sz="1100">
                        <a:effectLst/>
                        <a:latin typeface="Calibri" panose="020F0502020204030204" pitchFamily="34" charset="0"/>
                        <a:cs typeface="Times New Roman" panose="02020603050405020304" pitchFamily="18" charset="0"/>
                      </a:endParaRPr>
                    </a:p>
                  </a:txBody>
                  <a:tcPr marL="42863" marR="42863" marT="0" marB="0" anchor="b">
                    <a:lnL>
                      <a:noFill/>
                    </a:lnL>
                    <a:lnR>
                      <a:noFill/>
                    </a:lnR>
                    <a:lnT>
                      <a:noFill/>
                    </a:lnT>
                    <a:lnB>
                      <a:noFill/>
                    </a:lnB>
                  </a:tcPr>
                </a:tc>
                <a:tc gridSpan="5">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Source (mean ± std. error)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92140537"/>
                  </a:ext>
                </a:extLst>
              </a:tr>
              <a:tr h="96012">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Delivery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Sink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Disease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Anus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Cervix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Introitus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Unknown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Vagina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6880910"/>
                  </a:ext>
                </a:extLst>
              </a:tr>
              <a:tr h="96012">
                <a:tc rowSpan="4">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C-section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w="12700" cap="flat" cmpd="sng" algn="ctr">
                      <a:solidFill>
                        <a:srgbClr val="000000"/>
                      </a:solidFill>
                      <a:prstDash val="solid"/>
                      <a:round/>
                      <a:headEnd type="none" w="med" len="med"/>
                      <a:tailEnd type="none" w="med" len="med"/>
                    </a:lnT>
                    <a:lnB>
                      <a:noFill/>
                    </a:lnB>
                  </a:tcPr>
                </a:tc>
                <a:tc rowSpan="2">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Ear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0.635 ± 0.31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0.022 ± 0.048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0.035 ± 0.043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0.276 ± 0.285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0.031 ± 0.051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10334247"/>
                  </a:ext>
                </a:extLst>
              </a:tr>
              <a:tr h="96012">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T1D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0.691 ± 0.28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0.02 ± 0.03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0.039 ± 0.038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0.22 ± 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0.031 ± 0.032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extLst>
                  <a:ext uri="{0D108BD9-81ED-4DB2-BD59-A6C34878D82A}">
                    <a16:rowId xmlns:a16="http://schemas.microsoft.com/office/drawing/2014/main" val="3278370441"/>
                  </a:ext>
                </a:extLst>
              </a:tr>
              <a:tr h="96012">
                <a:tc vMerge="1">
                  <a:txBody>
                    <a:bodyPr/>
                    <a:lstStyle/>
                    <a:p>
                      <a:endParaRPr lang="en-US"/>
                    </a:p>
                  </a:txBody>
                  <a:tcPr/>
                </a:tc>
                <a:tc rowSpan="2">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Stool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0.839 ± 0.104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0.003 ± 0.003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0.067 ± 0.033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0.046 ± 0.111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0.044 ± 0.024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extLst>
                  <a:ext uri="{0D108BD9-81ED-4DB2-BD59-A6C34878D82A}">
                    <a16:rowId xmlns:a16="http://schemas.microsoft.com/office/drawing/2014/main" val="864942743"/>
                  </a:ext>
                </a:extLst>
              </a:tr>
              <a:tr h="96012">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T1D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0.764 ± 0.252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0.003 ± 0.005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0.09 ± 0.091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0.091 ± 0.209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0.052 ± 0.069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extLst>
                  <a:ext uri="{0D108BD9-81ED-4DB2-BD59-A6C34878D82A}">
                    <a16:rowId xmlns:a16="http://schemas.microsoft.com/office/drawing/2014/main" val="2922261006"/>
                  </a:ext>
                </a:extLst>
              </a:tr>
              <a:tr h="96012">
                <a:tc rowSpan="4">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Vaginal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rowSpan="2">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0.595 ± 0.311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0.052 ± 0.092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0.09 ± 0.096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0.18 ± 0.247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0.083 ± 0.105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extLst>
                  <a:ext uri="{0D108BD9-81ED-4DB2-BD59-A6C34878D82A}">
                    <a16:rowId xmlns:a16="http://schemas.microsoft.com/office/drawing/2014/main" val="3279492272"/>
                  </a:ext>
                </a:extLst>
              </a:tr>
              <a:tr h="96012">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T1D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0.832 ± 0.198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0.007 ± 0.011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0.051 ± 0.076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0.08 ± 0.174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 ± 0.047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extLst>
                  <a:ext uri="{0D108BD9-81ED-4DB2-BD59-A6C34878D82A}">
                    <a16:rowId xmlns:a16="http://schemas.microsoft.com/office/drawing/2014/main" val="2798663544"/>
                  </a:ext>
                </a:extLst>
              </a:tr>
              <a:tr h="96012">
                <a:tc vMerge="1">
                  <a:txBody>
                    <a:bodyPr/>
                    <a:lstStyle/>
                    <a:p>
                      <a:endParaRPr lang="en-US"/>
                    </a:p>
                  </a:txBody>
                  <a:tcPr/>
                </a:tc>
                <a:tc rowSpan="2">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Stool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Control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0.653 ± 0.317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0.006 ± 0.006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0.038 ± 0.024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0.282 ± 0.331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0.021 ± 0.014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extLst>
                  <a:ext uri="{0D108BD9-81ED-4DB2-BD59-A6C34878D82A}">
                    <a16:rowId xmlns:a16="http://schemas.microsoft.com/office/drawing/2014/main" val="3607586446"/>
                  </a:ext>
                </a:extLst>
              </a:tr>
              <a:tr h="96012">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T1D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0.545 ± 0.336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0.02 ± 0.062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0.053 ± 0.053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0.346 ± 0.343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0.036 ± 0.042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2863" marR="42863" marT="0" marB="0" anchor="ctr">
                    <a:lnL>
                      <a:noFill/>
                    </a:lnL>
                    <a:lnR>
                      <a:noFill/>
                    </a:lnR>
                    <a:lnT>
                      <a:noFill/>
                    </a:lnT>
                    <a:lnB>
                      <a:noFill/>
                    </a:lnB>
                  </a:tcPr>
                </a:tc>
                <a:extLst>
                  <a:ext uri="{0D108BD9-81ED-4DB2-BD59-A6C34878D82A}">
                    <a16:rowId xmlns:a16="http://schemas.microsoft.com/office/drawing/2014/main" val="1154372883"/>
                  </a:ext>
                </a:extLst>
              </a:tr>
            </a:tbl>
          </a:graphicData>
        </a:graphic>
      </p:graphicFrame>
    </p:spTree>
    <p:extLst>
      <p:ext uri="{BB962C8B-B14F-4D97-AF65-F5344CB8AC3E}">
        <p14:creationId xmlns:p14="http://schemas.microsoft.com/office/powerpoint/2010/main" val="2370181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D2F2A9-225F-16AF-28D9-D36F83659E78}"/>
              </a:ext>
            </a:extLst>
          </p:cNvPr>
          <p:cNvPicPr>
            <a:picLocks noChangeAspect="1"/>
          </p:cNvPicPr>
          <p:nvPr/>
        </p:nvPicPr>
        <p:blipFill rotWithShape="1">
          <a:blip r:embed="rId3"/>
          <a:srcRect l="3877"/>
          <a:stretch/>
        </p:blipFill>
        <p:spPr>
          <a:xfrm>
            <a:off x="548054" y="555376"/>
            <a:ext cx="9087436" cy="6302624"/>
          </a:xfrm>
          <a:prstGeom prst="rect">
            <a:avLst/>
          </a:prstGeom>
        </p:spPr>
      </p:pic>
      <p:sp>
        <p:nvSpPr>
          <p:cNvPr id="6" name="TextBox 5">
            <a:extLst>
              <a:ext uri="{FF2B5EF4-FFF2-40B4-BE49-F238E27FC236}">
                <a16:creationId xmlns:a16="http://schemas.microsoft.com/office/drawing/2014/main" id="{2F66C7B4-5CF7-1178-3C4D-2BC84039F309}"/>
              </a:ext>
            </a:extLst>
          </p:cNvPr>
          <p:cNvSpPr txBox="1"/>
          <p:nvPr/>
        </p:nvSpPr>
        <p:spPr>
          <a:xfrm>
            <a:off x="0" y="155555"/>
            <a:ext cx="12191999" cy="369332"/>
          </a:xfrm>
          <a:prstGeom prst="rect">
            <a:avLst/>
          </a:prstGeom>
          <a:noFill/>
        </p:spPr>
        <p:txBody>
          <a:bodyPr wrap="square">
            <a:spAutoFit/>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M</a:t>
            </a:r>
            <a:r>
              <a:rPr lang="en-US" sz="1800" b="1" dirty="0">
                <a:effectLst/>
                <a:latin typeface="Calibri" panose="020F0502020204030204" pitchFamily="34" charset="0"/>
                <a:ea typeface="Calibri" panose="020F0502020204030204" pitchFamily="34" charset="0"/>
                <a:cs typeface="Calibri" panose="020F0502020204030204" pitchFamily="34" charset="0"/>
              </a:rPr>
              <a:t>icrobiome variation explained by environmental factors across neonatal and maternal sample types. </a:t>
            </a:r>
            <a:endParaRPr lang="en-US" b="1" dirty="0"/>
          </a:p>
        </p:txBody>
      </p:sp>
    </p:spTree>
    <p:extLst>
      <p:ext uri="{BB962C8B-B14F-4D97-AF65-F5344CB8AC3E}">
        <p14:creationId xmlns:p14="http://schemas.microsoft.com/office/powerpoint/2010/main" val="2394036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533CFA-1C07-82EF-66FB-5C4BCDDB82B7}"/>
              </a:ext>
            </a:extLst>
          </p:cNvPr>
          <p:cNvSpPr txBox="1"/>
          <p:nvPr/>
        </p:nvSpPr>
        <p:spPr>
          <a:xfrm>
            <a:off x="5445822" y="114300"/>
            <a:ext cx="1314784" cy="369332"/>
          </a:xfrm>
          <a:prstGeom prst="rect">
            <a:avLst/>
          </a:prstGeom>
          <a:noFill/>
        </p:spPr>
        <p:txBody>
          <a:bodyPr wrap="none" rtlCol="0">
            <a:spAutoFit/>
          </a:bodyPr>
          <a:lstStyle/>
          <a:p>
            <a:r>
              <a:rPr lang="en-US" b="1" dirty="0"/>
              <a:t>Conclusions</a:t>
            </a:r>
          </a:p>
        </p:txBody>
      </p:sp>
      <p:sp>
        <p:nvSpPr>
          <p:cNvPr id="4" name="TextBox 3">
            <a:extLst>
              <a:ext uri="{FF2B5EF4-FFF2-40B4-BE49-F238E27FC236}">
                <a16:creationId xmlns:a16="http://schemas.microsoft.com/office/drawing/2014/main" id="{6DDD2EAD-A350-95A1-436A-B36044E6B0EA}"/>
              </a:ext>
            </a:extLst>
          </p:cNvPr>
          <p:cNvSpPr txBox="1"/>
          <p:nvPr/>
        </p:nvSpPr>
        <p:spPr>
          <a:xfrm>
            <a:off x="411480" y="998220"/>
            <a:ext cx="11780520" cy="5632311"/>
          </a:xfrm>
          <a:prstGeom prst="rect">
            <a:avLst/>
          </a:prstGeom>
          <a:noFill/>
        </p:spPr>
        <p:txBody>
          <a:bodyPr wrap="square" rtlCol="0">
            <a:spAutoFit/>
          </a:bodyPr>
          <a:lstStyle/>
          <a:p>
            <a:pPr marL="914400" lvl="1" indent="-457200">
              <a:buFont typeface="+mj-lt"/>
              <a:buAutoNum type="arabicPeriod"/>
            </a:pPr>
            <a:r>
              <a:rPr lang="en-US" dirty="0"/>
              <a:t>There were significant differences in community assemblage associated with :</a:t>
            </a:r>
          </a:p>
          <a:p>
            <a:pPr marL="1371600" lvl="2" indent="-457200">
              <a:buFont typeface="Arial" panose="020B0604020202020204" pitchFamily="34" charset="0"/>
              <a:buChar char="•"/>
            </a:pPr>
            <a:r>
              <a:rPr lang="en-US" dirty="0"/>
              <a:t>Type 1 diabetes</a:t>
            </a:r>
          </a:p>
          <a:p>
            <a:pPr marL="1828800" lvl="3" indent="-457200">
              <a:buFont typeface="Arial" panose="020B0604020202020204" pitchFamily="34" charset="0"/>
              <a:buChar char="•"/>
            </a:pPr>
            <a:r>
              <a:rPr lang="en-US" dirty="0"/>
              <a:t>Maternal rectum</a:t>
            </a:r>
          </a:p>
          <a:p>
            <a:pPr marL="1828800" lvl="3" indent="-457200">
              <a:buFont typeface="Arial" panose="020B0604020202020204" pitchFamily="34" charset="0"/>
              <a:buChar char="•"/>
            </a:pPr>
            <a:r>
              <a:rPr lang="en-US" dirty="0"/>
              <a:t>Neonatal Stool</a:t>
            </a:r>
          </a:p>
          <a:p>
            <a:pPr marL="1371600" lvl="2" indent="-457200">
              <a:buFont typeface="Arial" panose="020B0604020202020204" pitchFamily="34" charset="0"/>
              <a:buChar char="•"/>
            </a:pPr>
            <a:r>
              <a:rPr lang="en-US" dirty="0"/>
              <a:t>Delivery mode</a:t>
            </a:r>
          </a:p>
          <a:p>
            <a:pPr marL="1828800" lvl="3" indent="-457200">
              <a:buFont typeface="Arial" panose="020B0604020202020204" pitchFamily="34" charset="0"/>
              <a:buChar char="•"/>
            </a:pPr>
            <a:r>
              <a:rPr lang="en-US" dirty="0"/>
              <a:t>Neonatal Ear and Stool</a:t>
            </a:r>
          </a:p>
          <a:p>
            <a:pPr marL="1371600" lvl="2" indent="-457200">
              <a:buFont typeface="Arial" panose="020B0604020202020204" pitchFamily="34" charset="0"/>
              <a:buChar char="•"/>
            </a:pPr>
            <a:r>
              <a:rPr lang="en-US" dirty="0"/>
              <a:t>Uncontrolled 1</a:t>
            </a:r>
            <a:r>
              <a:rPr lang="en-US" baseline="30000" dirty="0"/>
              <a:t>st</a:t>
            </a:r>
            <a:r>
              <a:rPr lang="en-US" dirty="0"/>
              <a:t> Trimester HbA1c</a:t>
            </a:r>
          </a:p>
          <a:p>
            <a:pPr marL="1828800" lvl="3" indent="-457200">
              <a:buFont typeface="Arial" panose="020B0604020202020204" pitchFamily="34" charset="0"/>
              <a:buChar char="•"/>
            </a:pPr>
            <a:r>
              <a:rPr lang="en-US" dirty="0"/>
              <a:t>Neonatal Ear</a:t>
            </a:r>
          </a:p>
          <a:p>
            <a:pPr marL="914400" lvl="1" indent="-457200">
              <a:buFont typeface="+mj-lt"/>
              <a:buAutoNum type="arabicPeriod"/>
            </a:pPr>
            <a:r>
              <a:rPr lang="en-US" dirty="0"/>
              <a:t>We observed taxonomic differences discriminant of Type 1 Diabetes in both the maternal and neonatal samples</a:t>
            </a:r>
          </a:p>
          <a:p>
            <a:pPr marL="914400" lvl="1" indent="-457200">
              <a:buFont typeface="+mj-lt"/>
              <a:buAutoNum type="arabicPeriod"/>
            </a:pPr>
            <a:endParaRPr lang="en-US" dirty="0"/>
          </a:p>
          <a:p>
            <a:pPr marL="914400" lvl="1" indent="-457200">
              <a:buFont typeface="+mj-lt"/>
              <a:buAutoNum type="arabicPeriod"/>
            </a:pPr>
            <a:r>
              <a:rPr lang="en-US" sz="1800" dirty="0">
                <a:latin typeface="Calibri" panose="020F0502020204030204" pitchFamily="34" charset="0"/>
                <a:ea typeface="Calibri" panose="020F0502020204030204" pitchFamily="34" charset="0"/>
                <a:cs typeface="Times New Roman" panose="02020603050405020304" pitchFamily="18" charset="0"/>
              </a:rPr>
              <a:t>Source tracker maternal source contributions to neonatal sinks</a:t>
            </a:r>
            <a:br>
              <a:rPr lang="en-US" sz="1800" dirty="0">
                <a:latin typeface="Calibri" panose="020F0502020204030204" pitchFamily="34" charset="0"/>
                <a:ea typeface="Calibri" panose="020F0502020204030204" pitchFamily="34" charset="0"/>
                <a:cs typeface="Times New Roman" panose="02020603050405020304" pitchFamily="18" charset="0"/>
              </a:rPr>
            </a:b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914400" lvl="1" indent="-45720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Environmental fitting analysis</a:t>
            </a:r>
          </a:p>
          <a:p>
            <a:pPr marL="1371600" lvl="2" indent="-45720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Maternal</a:t>
            </a:r>
          </a:p>
          <a:p>
            <a:pPr marL="1828800" lvl="3" indent="-45720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Disease state </a:t>
            </a:r>
          </a:p>
          <a:p>
            <a:pPr marL="1828800" lvl="3" indent="-45720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Postnatal feeding : breastfeeding</a:t>
            </a:r>
          </a:p>
          <a:p>
            <a:pPr marL="1828800" lvl="3" indent="-45720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BMI</a:t>
            </a:r>
          </a:p>
          <a:p>
            <a:pPr marL="1371600" lvl="2" indent="-45720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Neonate</a:t>
            </a:r>
          </a:p>
          <a:p>
            <a:pPr marL="1828800" lvl="3" indent="-45720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Disease and disease severity (White classification)</a:t>
            </a:r>
          </a:p>
          <a:p>
            <a:pPr marL="1828800" lvl="3" indent="-45720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Probiotic use of </a:t>
            </a:r>
            <a:r>
              <a:rPr lang="en-US" i="1" dirty="0">
                <a:latin typeface="Calibri" panose="020F0502020204030204" pitchFamily="34" charset="0"/>
                <a:ea typeface="Calibri" panose="020F0502020204030204" pitchFamily="34" charset="0"/>
                <a:cs typeface="Times New Roman" panose="02020603050405020304" pitchFamily="18" charset="0"/>
              </a:rPr>
              <a:t>Bifidobacterium</a:t>
            </a:r>
          </a:p>
        </p:txBody>
      </p:sp>
    </p:spTree>
    <p:extLst>
      <p:ext uri="{BB962C8B-B14F-4D97-AF65-F5344CB8AC3E}">
        <p14:creationId xmlns:p14="http://schemas.microsoft.com/office/powerpoint/2010/main" val="1542557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59F86705-CEAD-4CB5-9C66-53B61BBFEC7E}"/>
              </a:ext>
            </a:extLst>
          </p:cNvPr>
          <p:cNvSpPr txBox="1"/>
          <p:nvPr/>
        </p:nvSpPr>
        <p:spPr>
          <a:xfrm>
            <a:off x="214964" y="539438"/>
            <a:ext cx="11762072" cy="5078313"/>
          </a:xfrm>
          <a:prstGeom prst="rect">
            <a:avLst/>
          </a:prstGeom>
          <a:noFill/>
        </p:spPr>
        <p:txBody>
          <a:bodyPr wrap="square" rtlCol="0">
            <a:spAutoFit/>
          </a:bodyPr>
          <a:lstStyle/>
          <a:p>
            <a:r>
              <a:rPr lang="en-US" b="1" dirty="0"/>
              <a:t>Clinicians involved</a:t>
            </a:r>
            <a:r>
              <a:rPr lang="pl-PL" b="1" dirty="0"/>
              <a:t>:</a:t>
            </a:r>
          </a:p>
          <a:p>
            <a:endParaRPr lang="pl-PL" dirty="0"/>
          </a:p>
          <a:p>
            <a:r>
              <a:rPr lang="en-US" dirty="0"/>
              <a:t>Prof. Ewa </a:t>
            </a:r>
            <a:r>
              <a:rPr lang="en-US" dirty="0" err="1"/>
              <a:t>Wender-Ozegowska</a:t>
            </a:r>
            <a:r>
              <a:rPr lang="en-US" dirty="0"/>
              <a:t>, MD, PhD, and Dr. Pawel Gutaj, MD, PhD, </a:t>
            </a:r>
            <a:r>
              <a:rPr lang="en-US" dirty="0" err="1"/>
              <a:t>gynaecologists</a:t>
            </a:r>
            <a:endParaRPr lang="pl-PL" dirty="0"/>
          </a:p>
          <a:p>
            <a:r>
              <a:rPr lang="en-US" dirty="0"/>
              <a:t>Prof. Tomasz Szczapa, MD, PhD, neonatologist </a:t>
            </a:r>
            <a:endParaRPr lang="pl-PL" dirty="0"/>
          </a:p>
          <a:p>
            <a:r>
              <a:rPr lang="en-US" dirty="0"/>
              <a:t>Poznan University of Medical Sciences, Poznan, Poland</a:t>
            </a:r>
            <a:endParaRPr lang="pl-PL" dirty="0"/>
          </a:p>
          <a:p>
            <a:endParaRPr lang="pl-PL" dirty="0"/>
          </a:p>
          <a:p>
            <a:r>
              <a:rPr lang="pl-PL" b="1" dirty="0" err="1"/>
              <a:t>Researchers</a:t>
            </a:r>
            <a:r>
              <a:rPr lang="pl-PL" b="1" dirty="0"/>
              <a:t> (</a:t>
            </a:r>
            <a:r>
              <a:rPr lang="pl-PL" b="1" dirty="0" err="1"/>
              <a:t>Microbiome</a:t>
            </a:r>
            <a:r>
              <a:rPr lang="pl-PL" b="1" dirty="0"/>
              <a:t> </a:t>
            </a:r>
            <a:r>
              <a:rPr lang="pl-PL" b="1" dirty="0" err="1"/>
              <a:t>study</a:t>
            </a:r>
            <a:r>
              <a:rPr lang="pl-PL" b="1" dirty="0"/>
              <a:t> </a:t>
            </a:r>
            <a:r>
              <a:rPr lang="pl-PL" b="1" dirty="0" err="1"/>
              <a:t>only</a:t>
            </a:r>
            <a:r>
              <a:rPr lang="pl-PL" b="1" dirty="0"/>
              <a:t>)</a:t>
            </a:r>
            <a:r>
              <a:rPr lang="en-US" b="1" dirty="0"/>
              <a:t>: </a:t>
            </a:r>
            <a:endParaRPr lang="pl-PL" b="1" dirty="0"/>
          </a:p>
          <a:p>
            <a:endParaRPr lang="pl-PL" dirty="0"/>
          </a:p>
          <a:p>
            <a:r>
              <a:rPr lang="en-US" dirty="0"/>
              <a:t>Kasia Jaskiewicz, MSc, PhD Student</a:t>
            </a:r>
            <a:endParaRPr lang="pl-PL" dirty="0"/>
          </a:p>
          <a:p>
            <a:r>
              <a:rPr lang="en-US" dirty="0"/>
              <a:t>Institute of Human Genetics, PAS, Poznan, Poland</a:t>
            </a:r>
            <a:endParaRPr lang="pl-PL" dirty="0"/>
          </a:p>
          <a:p>
            <a:endParaRPr lang="pl-PL" dirty="0"/>
          </a:p>
          <a:p>
            <a:r>
              <a:rPr lang="pl-PL" dirty="0"/>
              <a:t>Dorota </a:t>
            </a:r>
            <a:r>
              <a:rPr lang="pl-PL" dirty="0" err="1"/>
              <a:t>Kaminska</a:t>
            </a:r>
            <a:r>
              <a:rPr lang="pl-PL" dirty="0"/>
              <a:t>, </a:t>
            </a:r>
            <a:r>
              <a:rPr lang="en-US" dirty="0"/>
              <a:t>Ph</a:t>
            </a:r>
            <a:r>
              <a:rPr lang="pl-PL" dirty="0"/>
              <a:t>D</a:t>
            </a:r>
          </a:p>
          <a:p>
            <a:r>
              <a:rPr lang="en-US" dirty="0"/>
              <a:t>Poznan University of Medical Sciences, Poznan, Poland</a:t>
            </a:r>
            <a:endParaRPr lang="pl-PL" dirty="0"/>
          </a:p>
          <a:p>
            <a:endParaRPr lang="pl-PL" dirty="0"/>
          </a:p>
          <a:p>
            <a:r>
              <a:rPr lang="pl-PL" dirty="0"/>
              <a:t>Małgorzata Rydzanicz, </a:t>
            </a:r>
            <a:r>
              <a:rPr lang="pl-PL" dirty="0" err="1"/>
              <a:t>PhD</a:t>
            </a:r>
            <a:endParaRPr lang="pl-PL" dirty="0"/>
          </a:p>
          <a:p>
            <a:r>
              <a:rPr lang="pl-PL" dirty="0" err="1"/>
              <a:t>Medical</a:t>
            </a:r>
            <a:r>
              <a:rPr lang="pl-PL" dirty="0"/>
              <a:t> University of </a:t>
            </a:r>
            <a:r>
              <a:rPr lang="pl-PL" dirty="0" err="1"/>
              <a:t>Warsaw</a:t>
            </a:r>
            <a:r>
              <a:rPr lang="pl-PL" dirty="0"/>
              <a:t>, </a:t>
            </a:r>
            <a:r>
              <a:rPr lang="pl-PL" dirty="0" err="1"/>
              <a:t>Warsaw</a:t>
            </a:r>
            <a:r>
              <a:rPr lang="pl-PL" dirty="0"/>
              <a:t>, Poland</a:t>
            </a:r>
          </a:p>
          <a:p>
            <a:endParaRPr lang="pl-PL" dirty="0"/>
          </a:p>
          <a:p>
            <a:endParaRPr lang="pl-PL" dirty="0"/>
          </a:p>
        </p:txBody>
      </p:sp>
      <p:pic>
        <p:nvPicPr>
          <p:cNvPr id="3" name="Obraz 1">
            <a:extLst>
              <a:ext uri="{FF2B5EF4-FFF2-40B4-BE49-F238E27FC236}">
                <a16:creationId xmlns:a16="http://schemas.microsoft.com/office/drawing/2014/main" id="{2FF2B76B-658B-54B7-1090-80007D4AB2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39995" y="5617751"/>
            <a:ext cx="325596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http://t1.gstatic.com/images?q=tbn:ANd9GcRMKST8IC6P7Y-E5shbop7F4EwvP8FnCV3sCx_53BJ0Y3AYXBYD">
            <a:extLst>
              <a:ext uri="{FF2B5EF4-FFF2-40B4-BE49-F238E27FC236}">
                <a16:creationId xmlns:a16="http://schemas.microsoft.com/office/drawing/2014/main" id="{36E22436-2176-FAA2-E3B5-1834AA5F2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144" y="5488834"/>
            <a:ext cx="1371600" cy="1328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1">
            <a:extLst>
              <a:ext uri="{FF2B5EF4-FFF2-40B4-BE49-F238E27FC236}">
                <a16:creationId xmlns:a16="http://schemas.microsoft.com/office/drawing/2014/main" id="{51E0A775-148B-4410-C3B4-32A3DAF33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8691" y="5468885"/>
            <a:ext cx="1371600" cy="136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869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975" name="Picture 12" descr="hgsc_small_logo"/>
          <p:cNvPicPr>
            <a:picLocks noChangeAspect="1" noChangeArrowheads="1"/>
          </p:cNvPicPr>
          <p:nvPr/>
        </p:nvPicPr>
        <p:blipFill>
          <a:blip r:embed="rId3"/>
          <a:srcRect/>
          <a:stretch>
            <a:fillRect/>
          </a:stretch>
        </p:blipFill>
        <p:spPr bwMode="auto">
          <a:xfrm>
            <a:off x="4846320" y="6142484"/>
            <a:ext cx="914400" cy="494806"/>
          </a:xfrm>
          <a:prstGeom prst="rect">
            <a:avLst/>
          </a:prstGeom>
          <a:noFill/>
          <a:ln w="9525">
            <a:noFill/>
            <a:miter lim="800000"/>
            <a:headEnd/>
            <a:tailEnd/>
          </a:ln>
        </p:spPr>
      </p:pic>
      <p:pic>
        <p:nvPicPr>
          <p:cNvPr id="40" name="Picture 5" descr="TCH Pref_Vert_4c_300dpi.jpg"/>
          <p:cNvPicPr>
            <a:picLocks noChangeAspect="1"/>
          </p:cNvPicPr>
          <p:nvPr/>
        </p:nvPicPr>
        <p:blipFill>
          <a:blip r:embed="rId4"/>
          <a:srcRect/>
          <a:stretch>
            <a:fillRect/>
          </a:stretch>
        </p:blipFill>
        <p:spPr bwMode="auto">
          <a:xfrm>
            <a:off x="5303520" y="4993575"/>
            <a:ext cx="914400" cy="626957"/>
          </a:xfrm>
          <a:prstGeom prst="rect">
            <a:avLst/>
          </a:prstGeom>
          <a:noFill/>
          <a:ln w="9525">
            <a:noFill/>
            <a:miter lim="800000"/>
            <a:headEnd/>
            <a:tailEnd/>
          </a:ln>
        </p:spPr>
      </p:pic>
      <p:pic>
        <p:nvPicPr>
          <p:cNvPr id="424962" name="Picture 9" descr="pavilion.psd"/>
          <p:cNvPicPr>
            <a:picLocks noChangeAspect="1"/>
          </p:cNvPicPr>
          <p:nvPr/>
        </p:nvPicPr>
        <p:blipFill>
          <a:blip r:embed="rId5"/>
          <a:srcRect/>
          <a:stretch>
            <a:fillRect/>
          </a:stretch>
        </p:blipFill>
        <p:spPr bwMode="auto">
          <a:xfrm>
            <a:off x="9642477" y="0"/>
            <a:ext cx="911225" cy="762000"/>
          </a:xfrm>
          <a:prstGeom prst="rect">
            <a:avLst/>
          </a:prstGeom>
          <a:noFill/>
          <a:ln w="9525">
            <a:noFill/>
            <a:miter lim="800000"/>
            <a:headEnd/>
            <a:tailEnd/>
          </a:ln>
        </p:spPr>
      </p:pic>
      <p:pic>
        <p:nvPicPr>
          <p:cNvPr id="424963" name="Picture 16" descr="cullen.psd"/>
          <p:cNvPicPr>
            <a:picLocks noChangeAspect="1"/>
          </p:cNvPicPr>
          <p:nvPr/>
        </p:nvPicPr>
        <p:blipFill>
          <a:blip r:embed="rId6"/>
          <a:srcRect/>
          <a:stretch>
            <a:fillRect/>
          </a:stretch>
        </p:blipFill>
        <p:spPr bwMode="auto">
          <a:xfrm>
            <a:off x="1676400" y="2"/>
            <a:ext cx="838200" cy="765175"/>
          </a:xfrm>
          <a:prstGeom prst="rect">
            <a:avLst/>
          </a:prstGeom>
          <a:noFill/>
          <a:ln w="9525">
            <a:noFill/>
            <a:miter lim="800000"/>
            <a:headEnd/>
            <a:tailEnd/>
          </a:ln>
        </p:spPr>
      </p:pic>
      <p:sp>
        <p:nvSpPr>
          <p:cNvPr id="424965" name="Rectangle 4"/>
          <p:cNvSpPr>
            <a:spLocks noGrp="1" noChangeArrowheads="1"/>
          </p:cNvSpPr>
          <p:nvPr>
            <p:ph type="title" idx="4294967295"/>
          </p:nvPr>
        </p:nvSpPr>
        <p:spPr>
          <a:xfrm>
            <a:off x="1981200" y="91440"/>
            <a:ext cx="8229600" cy="1143000"/>
          </a:xfrm>
        </p:spPr>
        <p:txBody>
          <a:bodyPr vert="horz" lIns="91380" tIns="45691" rIns="91380" bIns="45691" rtlCol="0" anchor="ctr">
            <a:normAutofit/>
          </a:bodyPr>
          <a:lstStyle/>
          <a:p>
            <a:pPr eaLnBrk="1" hangingPunct="1"/>
            <a:r>
              <a:rPr lang="en-US" altLang="zh-CN" sz="3200" b="1" dirty="0">
                <a:solidFill>
                  <a:srgbClr val="333333"/>
                </a:solidFill>
                <a:latin typeface="Arial Rounded MT Bold" pitchFamily="34" charset="0"/>
                <a:ea typeface="SimSun" pitchFamily="2" charset="-122"/>
              </a:rPr>
              <a:t>Acknowledgements</a:t>
            </a:r>
          </a:p>
        </p:txBody>
      </p:sp>
      <p:sp>
        <p:nvSpPr>
          <p:cNvPr id="424966" name="Rectangle 5"/>
          <p:cNvSpPr>
            <a:spLocks noChangeArrowheads="1"/>
          </p:cNvSpPr>
          <p:nvPr/>
        </p:nvSpPr>
        <p:spPr bwMode="auto">
          <a:xfrm>
            <a:off x="502920" y="1280160"/>
            <a:ext cx="3733800" cy="338554"/>
          </a:xfrm>
          <a:prstGeom prst="rect">
            <a:avLst/>
          </a:prstGeom>
          <a:noFill/>
          <a:ln w="9525" algn="ctr">
            <a:noFill/>
            <a:miter lim="800000"/>
            <a:headEnd/>
            <a:tailEnd/>
          </a:ln>
        </p:spPr>
        <p:txBody>
          <a:bodyPr>
            <a:spAutoFit/>
          </a:bodyPr>
          <a:lstStyle/>
          <a:p>
            <a:pPr algn="ctr" defTabSz="914377">
              <a:lnSpc>
                <a:spcPct val="80000"/>
              </a:lnSpc>
              <a:spcBef>
                <a:spcPct val="20000"/>
              </a:spcBef>
            </a:pPr>
            <a:r>
              <a:rPr lang="en-US" altLang="en-US" sz="2000" b="1" dirty="0">
                <a:solidFill>
                  <a:srgbClr val="1F497D">
                    <a:lumMod val="75000"/>
                  </a:srgbClr>
                </a:solidFill>
                <a:latin typeface="Arial Rounded MT Bold" pitchFamily="34" charset="0"/>
                <a:cs typeface="Arial" charset="0"/>
              </a:rPr>
              <a:t>Baylor College of Medicine</a:t>
            </a:r>
          </a:p>
        </p:txBody>
      </p:sp>
      <p:sp>
        <p:nvSpPr>
          <p:cNvPr id="424967" name="Rectangle 8"/>
          <p:cNvSpPr>
            <a:spLocks noChangeArrowheads="1"/>
          </p:cNvSpPr>
          <p:nvPr/>
        </p:nvSpPr>
        <p:spPr bwMode="auto">
          <a:xfrm>
            <a:off x="5669280" y="4572000"/>
            <a:ext cx="2912751" cy="850313"/>
          </a:xfrm>
          <a:prstGeom prst="rect">
            <a:avLst/>
          </a:prstGeom>
          <a:noFill/>
          <a:ln w="9525">
            <a:noFill/>
            <a:miter lim="800000"/>
            <a:headEnd/>
            <a:tailEnd/>
          </a:ln>
        </p:spPr>
        <p:txBody>
          <a:bodyPr lIns="91380" tIns="45691" rIns="91380" bIns="45691"/>
          <a:lstStyle/>
          <a:p>
            <a:pPr marL="342891" indent="-342891" algn="ctr" defTabSz="914377">
              <a:lnSpc>
                <a:spcPct val="85000"/>
              </a:lnSpc>
            </a:pPr>
            <a:r>
              <a:rPr lang="en-US" altLang="en-US" sz="1400" dirty="0">
                <a:solidFill>
                  <a:srgbClr val="009999"/>
                </a:solidFill>
                <a:latin typeface="Arial Rounded MT Bold" pitchFamily="34" charset="0"/>
                <a:cs typeface="Arial" charset="0"/>
              </a:rPr>
              <a:t>           </a:t>
            </a:r>
            <a:r>
              <a:rPr lang="en-US" altLang="en-US" sz="1500" b="1" dirty="0">
                <a:solidFill>
                  <a:srgbClr val="1F497D">
                    <a:lumMod val="75000"/>
                  </a:srgbClr>
                </a:solidFill>
                <a:latin typeface="Arial Rounded MT Bold" pitchFamily="34" charset="0"/>
                <a:cs typeface="Arial" charset="0"/>
              </a:rPr>
              <a:t>Texas Children’s </a:t>
            </a:r>
          </a:p>
          <a:p>
            <a:pPr marL="342891" indent="-342891" algn="ctr" defTabSz="914377">
              <a:lnSpc>
                <a:spcPct val="85000"/>
              </a:lnSpc>
            </a:pPr>
            <a:r>
              <a:rPr lang="en-US" altLang="en-US" sz="1500" b="1" dirty="0">
                <a:solidFill>
                  <a:srgbClr val="1F497D">
                    <a:lumMod val="75000"/>
                  </a:srgbClr>
                </a:solidFill>
                <a:latin typeface="Arial Rounded MT Bold" pitchFamily="34" charset="0"/>
                <a:cs typeface="Arial" charset="0"/>
              </a:rPr>
              <a:t>Pathology &amp; Immunology</a:t>
            </a:r>
          </a:p>
          <a:p>
            <a:pPr marL="342891" indent="-342891" algn="ctr" defTabSz="914377">
              <a:lnSpc>
                <a:spcPct val="85000"/>
              </a:lnSpc>
            </a:pPr>
            <a:r>
              <a:rPr lang="en-US" altLang="en-US" sz="1000" dirty="0">
                <a:solidFill>
                  <a:srgbClr val="000000"/>
                </a:solidFill>
                <a:latin typeface="Arial Rounded MT Bold" pitchFamily="34" charset="0"/>
                <a:cs typeface="Arial" charset="0"/>
              </a:rPr>
              <a:t>           </a:t>
            </a:r>
            <a:r>
              <a:rPr lang="en-US" altLang="en-US" sz="1200" dirty="0">
                <a:solidFill>
                  <a:srgbClr val="000000"/>
                </a:solidFill>
                <a:latin typeface="Arial Rounded MT Bold" pitchFamily="34" charset="0"/>
                <a:cs typeface="Arial" charset="0"/>
              </a:rPr>
              <a:t>James Versalovic, MD PhD</a:t>
            </a:r>
          </a:p>
          <a:p>
            <a:pPr marL="342891" indent="-342891" algn="ctr" defTabSz="914377">
              <a:lnSpc>
                <a:spcPct val="85000"/>
              </a:lnSpc>
            </a:pPr>
            <a:r>
              <a:rPr lang="en-US" altLang="en-US" sz="1200" dirty="0">
                <a:solidFill>
                  <a:srgbClr val="000000"/>
                </a:solidFill>
                <a:latin typeface="Arial Rounded MT Bold" pitchFamily="34" charset="0"/>
                <a:cs typeface="Arial" charset="0"/>
              </a:rPr>
              <a:t>Daniel Lacorazza, PhD</a:t>
            </a:r>
          </a:p>
          <a:p>
            <a:pPr marL="342891" indent="-342891" algn="ctr" defTabSz="914377">
              <a:lnSpc>
                <a:spcPct val="85000"/>
              </a:lnSpc>
            </a:pPr>
            <a:r>
              <a:rPr lang="en-US" altLang="en-US" sz="1200" dirty="0">
                <a:solidFill>
                  <a:srgbClr val="000000"/>
                </a:solidFill>
                <a:latin typeface="Arial Rounded MT Bold" pitchFamily="34" charset="0"/>
                <a:cs typeface="Arial" charset="0"/>
              </a:rPr>
              <a:t>Chun </a:t>
            </a:r>
            <a:r>
              <a:rPr lang="en-US" altLang="en-US" sz="1200" dirty="0" err="1">
                <a:solidFill>
                  <a:srgbClr val="000000"/>
                </a:solidFill>
                <a:latin typeface="Arial Rounded MT Bold" pitchFamily="34" charset="0"/>
                <a:cs typeface="Arial" charset="0"/>
              </a:rPr>
              <a:t>Shik</a:t>
            </a:r>
            <a:r>
              <a:rPr lang="en-US" altLang="en-US" sz="1200" dirty="0">
                <a:solidFill>
                  <a:srgbClr val="000000"/>
                </a:solidFill>
                <a:latin typeface="Arial Rounded MT Bold" pitchFamily="34" charset="0"/>
                <a:cs typeface="Arial" charset="0"/>
              </a:rPr>
              <a:t> Park, BSc</a:t>
            </a:r>
          </a:p>
          <a:p>
            <a:pPr marL="342891" indent="-342891" algn="ctr" defTabSz="914377">
              <a:lnSpc>
                <a:spcPct val="85000"/>
              </a:lnSpc>
            </a:pPr>
            <a:r>
              <a:rPr lang="en-US" altLang="en-US" sz="1200" dirty="0">
                <a:solidFill>
                  <a:srgbClr val="000000"/>
                </a:solidFill>
                <a:latin typeface="Arial Rounded MT Bold" pitchFamily="34" charset="0"/>
                <a:cs typeface="Arial" charset="0"/>
              </a:rPr>
              <a:t>Jim Dunn, PhD</a:t>
            </a:r>
          </a:p>
          <a:p>
            <a:pPr marL="342891" indent="-342891" algn="ctr" defTabSz="914377">
              <a:lnSpc>
                <a:spcPct val="85000"/>
              </a:lnSpc>
            </a:pPr>
            <a:r>
              <a:rPr lang="en-US" altLang="en-US" sz="1200" dirty="0">
                <a:solidFill>
                  <a:srgbClr val="000000"/>
                </a:solidFill>
                <a:latin typeface="Arial Rounded MT Bold" pitchFamily="34" charset="0"/>
                <a:cs typeface="Arial" charset="0"/>
              </a:rPr>
              <a:t>Eumenia Castro, MD PhD</a:t>
            </a:r>
          </a:p>
          <a:p>
            <a:pPr marL="1142971" lvl="2" indent="-228594" algn="ctr" defTabSz="914377">
              <a:lnSpc>
                <a:spcPct val="85000"/>
              </a:lnSpc>
            </a:pPr>
            <a:endParaRPr lang="en-US" altLang="en-US" sz="900" dirty="0">
              <a:solidFill>
                <a:srgbClr val="000000"/>
              </a:solidFill>
              <a:latin typeface="Arial Rounded MT Bold" pitchFamily="34" charset="0"/>
              <a:cs typeface="Arial" charset="0"/>
            </a:endParaRPr>
          </a:p>
          <a:p>
            <a:pPr marL="342891" indent="-342891" algn="ctr" defTabSz="914377">
              <a:lnSpc>
                <a:spcPct val="85000"/>
              </a:lnSpc>
            </a:pPr>
            <a:r>
              <a:rPr lang="en-US" altLang="en-US" sz="1400" b="1" dirty="0">
                <a:solidFill>
                  <a:srgbClr val="1F497D">
                    <a:lumMod val="75000"/>
                  </a:srgbClr>
                </a:solidFill>
                <a:latin typeface="Arial Rounded MT Bold" pitchFamily="34" charset="0"/>
                <a:cs typeface="Arial" charset="0"/>
              </a:rPr>
              <a:t>Baylor College of Medicine </a:t>
            </a:r>
          </a:p>
          <a:p>
            <a:pPr marL="342891" indent="-342891" algn="ctr" defTabSz="914377">
              <a:lnSpc>
                <a:spcPct val="85000"/>
              </a:lnSpc>
            </a:pPr>
            <a:r>
              <a:rPr lang="en-US" altLang="en-US" sz="1400" b="1" dirty="0">
                <a:solidFill>
                  <a:srgbClr val="1F497D">
                    <a:lumMod val="75000"/>
                  </a:srgbClr>
                </a:solidFill>
                <a:latin typeface="Arial Rounded MT Bold" pitchFamily="34" charset="0"/>
                <a:cs typeface="Arial" charset="0"/>
              </a:rPr>
              <a:t>Molecular Imaging Core</a:t>
            </a:r>
          </a:p>
          <a:p>
            <a:pPr marL="342891" indent="-342891" algn="ctr" defTabSz="914377">
              <a:lnSpc>
                <a:spcPct val="85000"/>
              </a:lnSpc>
            </a:pPr>
            <a:r>
              <a:rPr lang="en-US" altLang="en-US" sz="1200" dirty="0">
                <a:solidFill>
                  <a:srgbClr val="000000"/>
                </a:solidFill>
                <a:latin typeface="Arial Rounded MT Bold" pitchFamily="34" charset="0"/>
                <a:cs typeface="Arial" charset="0"/>
              </a:rPr>
              <a:t>Fabio Stassi, PhD</a:t>
            </a:r>
          </a:p>
          <a:p>
            <a:pPr marL="342891" indent="-342891" algn="ctr" defTabSz="914377">
              <a:lnSpc>
                <a:spcPct val="85000"/>
              </a:lnSpc>
            </a:pPr>
            <a:r>
              <a:rPr lang="en-US" altLang="en-US" sz="1200" dirty="0">
                <a:solidFill>
                  <a:srgbClr val="000000"/>
                </a:solidFill>
                <a:latin typeface="Arial Rounded MT Bold" pitchFamily="34" charset="0"/>
                <a:cs typeface="Arial" charset="0"/>
              </a:rPr>
              <a:t>Michael Mancini, PhD</a:t>
            </a:r>
          </a:p>
          <a:p>
            <a:pPr marL="342891" indent="-342891" algn="ctr" defTabSz="914377">
              <a:lnSpc>
                <a:spcPct val="85000"/>
              </a:lnSpc>
            </a:pPr>
            <a:r>
              <a:rPr lang="en-US" altLang="en-US" sz="1600" b="1" dirty="0">
                <a:solidFill>
                  <a:srgbClr val="800000"/>
                </a:solidFill>
                <a:latin typeface="Arial Rounded MT Bold" pitchFamily="34" charset="0"/>
                <a:cs typeface="Arial" charset="0"/>
              </a:rPr>
              <a:t>           </a:t>
            </a:r>
            <a:endParaRPr lang="en-US" altLang="en-US" sz="1000" dirty="0">
              <a:solidFill>
                <a:srgbClr val="000000"/>
              </a:solidFill>
              <a:latin typeface="Arial Rounded MT Bold" pitchFamily="34" charset="0"/>
              <a:cs typeface="Arial" charset="0"/>
            </a:endParaRPr>
          </a:p>
        </p:txBody>
      </p:sp>
      <p:sp>
        <p:nvSpPr>
          <p:cNvPr id="424974" name="AutoShape 39" descr="2F6319A9-82B3-4DD4-A703-12ED580407CD"/>
          <p:cNvSpPr>
            <a:spLocks noChangeAspect="1" noChangeArrowheads="1"/>
          </p:cNvSpPr>
          <p:nvPr/>
        </p:nvSpPr>
        <p:spPr bwMode="auto">
          <a:xfrm>
            <a:off x="1660525" y="46039"/>
            <a:ext cx="304800" cy="304800"/>
          </a:xfrm>
          <a:prstGeom prst="rect">
            <a:avLst/>
          </a:prstGeom>
          <a:noFill/>
          <a:ln w="9525">
            <a:noFill/>
            <a:miter lim="800000"/>
            <a:headEnd/>
            <a:tailEnd/>
          </a:ln>
        </p:spPr>
        <p:txBody>
          <a:bodyPr/>
          <a:lstStyle/>
          <a:p>
            <a:pPr defTabSz="914377"/>
            <a:endParaRPr lang="en-US" altLang="en-US" sz="1200">
              <a:solidFill>
                <a:srgbClr val="000000"/>
              </a:solidFill>
              <a:latin typeface="Arial Rounded MT Bold" pitchFamily="34" charset="0"/>
              <a:cs typeface="Arial" charset="0"/>
            </a:endParaRPr>
          </a:p>
        </p:txBody>
      </p:sp>
      <p:pic>
        <p:nvPicPr>
          <p:cNvPr id="424977" name="Picture 5" descr="TCH Pref_Vert_4c_300dpi.jpg"/>
          <p:cNvPicPr>
            <a:picLocks noChangeAspect="1"/>
          </p:cNvPicPr>
          <p:nvPr/>
        </p:nvPicPr>
        <p:blipFill>
          <a:blip r:embed="rId4"/>
          <a:srcRect/>
          <a:stretch>
            <a:fillRect/>
          </a:stretch>
        </p:blipFill>
        <p:spPr bwMode="auto">
          <a:xfrm>
            <a:off x="8915401" y="328614"/>
            <a:ext cx="696913" cy="477837"/>
          </a:xfrm>
          <a:prstGeom prst="rect">
            <a:avLst/>
          </a:prstGeom>
          <a:noFill/>
          <a:ln w="9525">
            <a:noFill/>
            <a:miter lim="800000"/>
            <a:headEnd/>
            <a:tailEnd/>
          </a:ln>
        </p:spPr>
      </p:pic>
      <p:pic>
        <p:nvPicPr>
          <p:cNvPr id="424983" name="Picture 58"/>
          <p:cNvPicPr>
            <a:picLocks noChangeAspect="1"/>
          </p:cNvPicPr>
          <p:nvPr/>
        </p:nvPicPr>
        <p:blipFill>
          <a:blip r:embed="rId7"/>
          <a:srcRect t="2" b="10606"/>
          <a:stretch>
            <a:fillRect/>
          </a:stretch>
        </p:blipFill>
        <p:spPr bwMode="auto">
          <a:xfrm>
            <a:off x="2507183" y="0"/>
            <a:ext cx="877887" cy="781051"/>
          </a:xfrm>
          <a:prstGeom prst="rect">
            <a:avLst/>
          </a:prstGeom>
          <a:noFill/>
          <a:ln w="9525">
            <a:noFill/>
            <a:miter lim="800000"/>
            <a:headEnd/>
            <a:tailEnd/>
          </a:ln>
        </p:spPr>
      </p:pic>
      <p:sp>
        <p:nvSpPr>
          <p:cNvPr id="39" name="Rectangle 8"/>
          <p:cNvSpPr>
            <a:spLocks noChangeArrowheads="1"/>
          </p:cNvSpPr>
          <p:nvPr/>
        </p:nvSpPr>
        <p:spPr bwMode="auto">
          <a:xfrm>
            <a:off x="2103120" y="4909541"/>
            <a:ext cx="3532877" cy="850313"/>
          </a:xfrm>
          <a:prstGeom prst="rect">
            <a:avLst/>
          </a:prstGeom>
          <a:noFill/>
          <a:ln w="9525">
            <a:noFill/>
            <a:miter lim="800000"/>
            <a:headEnd/>
            <a:tailEnd/>
          </a:ln>
        </p:spPr>
        <p:txBody>
          <a:bodyPr lIns="91380" tIns="45691" rIns="91380" bIns="45691"/>
          <a:lstStyle/>
          <a:p>
            <a:pPr marL="342891" indent="-342891" algn="ctr" defTabSz="914377">
              <a:lnSpc>
                <a:spcPct val="85000"/>
              </a:lnSpc>
            </a:pPr>
            <a:r>
              <a:rPr lang="en-US" altLang="en-US" sz="1400" dirty="0">
                <a:solidFill>
                  <a:srgbClr val="009999"/>
                </a:solidFill>
                <a:latin typeface="Arial Rounded MT Bold" pitchFamily="34" charset="0"/>
                <a:cs typeface="Arial" charset="0"/>
              </a:rPr>
              <a:t>           </a:t>
            </a:r>
          </a:p>
          <a:p>
            <a:pPr marL="342891" indent="-342891" algn="ctr" defTabSz="914377">
              <a:lnSpc>
                <a:spcPct val="85000"/>
              </a:lnSpc>
            </a:pPr>
            <a:r>
              <a:rPr lang="en-US" altLang="en-US" sz="1400" b="1" dirty="0">
                <a:solidFill>
                  <a:srgbClr val="1F497D">
                    <a:lumMod val="75000"/>
                  </a:srgbClr>
                </a:solidFill>
                <a:latin typeface="Arial Rounded MT Bold" pitchFamily="34" charset="0"/>
                <a:cs typeface="Arial" charset="0"/>
              </a:rPr>
              <a:t>Division of Maternal-Fetal Medicine</a:t>
            </a:r>
          </a:p>
          <a:p>
            <a:pPr marL="342891" indent="-342891" algn="ctr" defTabSz="914377">
              <a:lnSpc>
                <a:spcPct val="85000"/>
              </a:lnSpc>
            </a:pPr>
            <a:r>
              <a:rPr lang="en-US" altLang="en-US" sz="1200" dirty="0">
                <a:solidFill>
                  <a:srgbClr val="000000"/>
                </a:solidFill>
                <a:latin typeface="Arial Rounded MT Bold" pitchFamily="34" charset="0"/>
                <a:cs typeface="Arial" charset="0"/>
              </a:rPr>
              <a:t>Carey Eppes, MD MPH</a:t>
            </a:r>
          </a:p>
          <a:p>
            <a:pPr marL="342891" indent="-342891" algn="ctr" defTabSz="914377">
              <a:lnSpc>
                <a:spcPct val="85000"/>
              </a:lnSpc>
            </a:pPr>
            <a:r>
              <a:rPr lang="en-US" altLang="en-US" sz="1200" dirty="0">
                <a:solidFill>
                  <a:srgbClr val="000000"/>
                </a:solidFill>
                <a:latin typeface="Arial Rounded MT Bold" pitchFamily="34" charset="0"/>
                <a:cs typeface="Arial" charset="0"/>
              </a:rPr>
              <a:t>Martha Rac, MD</a:t>
            </a:r>
          </a:p>
          <a:p>
            <a:pPr marL="342891" indent="-342891" algn="ctr" defTabSz="914377">
              <a:lnSpc>
                <a:spcPct val="85000"/>
              </a:lnSpc>
            </a:pPr>
            <a:r>
              <a:rPr lang="en-US" altLang="en-US" sz="1200" dirty="0">
                <a:solidFill>
                  <a:srgbClr val="000000"/>
                </a:solidFill>
                <a:latin typeface="Arial Rounded MT Bold" pitchFamily="34" charset="0"/>
                <a:cs typeface="Arial" charset="0"/>
              </a:rPr>
              <a:t>Michael Belfort, MD PhD</a:t>
            </a:r>
          </a:p>
          <a:p>
            <a:pPr marL="342891" indent="-342891" algn="ctr" defTabSz="914377">
              <a:lnSpc>
                <a:spcPct val="85000"/>
              </a:lnSpc>
            </a:pPr>
            <a:endParaRPr lang="en-US" altLang="en-US" sz="1500" b="1" dirty="0">
              <a:solidFill>
                <a:srgbClr val="1F497D">
                  <a:lumMod val="75000"/>
                </a:srgbClr>
              </a:solidFill>
              <a:latin typeface="Arial Rounded MT Bold" pitchFamily="34" charset="0"/>
              <a:cs typeface="Arial" charset="0"/>
            </a:endParaRPr>
          </a:p>
          <a:p>
            <a:pPr marL="342891" indent="-342891" algn="ctr" defTabSz="914377">
              <a:lnSpc>
                <a:spcPct val="85000"/>
              </a:lnSpc>
            </a:pPr>
            <a:r>
              <a:rPr lang="en-US" altLang="en-US" sz="1400" b="1" dirty="0">
                <a:solidFill>
                  <a:srgbClr val="1F497D">
                    <a:lumMod val="75000"/>
                  </a:srgbClr>
                </a:solidFill>
                <a:latin typeface="Arial Rounded MT Bold" pitchFamily="34" charset="0"/>
                <a:cs typeface="Arial" charset="0"/>
              </a:rPr>
              <a:t>Baylor College of Medicine </a:t>
            </a:r>
          </a:p>
          <a:p>
            <a:pPr marL="342891" indent="-342891" algn="ctr" defTabSz="914377">
              <a:lnSpc>
                <a:spcPct val="85000"/>
              </a:lnSpc>
            </a:pPr>
            <a:r>
              <a:rPr lang="en-US" altLang="en-US" sz="1400" b="1" dirty="0">
                <a:solidFill>
                  <a:srgbClr val="1F497D">
                    <a:lumMod val="75000"/>
                  </a:srgbClr>
                </a:solidFill>
                <a:latin typeface="Arial Rounded MT Bold" pitchFamily="34" charset="0"/>
                <a:cs typeface="Arial" charset="0"/>
              </a:rPr>
              <a:t>HGSC &amp; Core Labs</a:t>
            </a:r>
          </a:p>
          <a:p>
            <a:pPr marL="342891" indent="-342891" algn="ctr" defTabSz="914377">
              <a:lnSpc>
                <a:spcPct val="85000"/>
              </a:lnSpc>
            </a:pPr>
            <a:r>
              <a:rPr lang="en-US" altLang="en-US" sz="1200" dirty="0">
                <a:solidFill>
                  <a:srgbClr val="000000"/>
                </a:solidFill>
                <a:latin typeface="Arial Rounded MT Bold" pitchFamily="34" charset="0"/>
                <a:cs typeface="Arial" charset="0"/>
              </a:rPr>
              <a:t>Richard Gibbs, PhD</a:t>
            </a:r>
          </a:p>
          <a:p>
            <a:pPr marL="342891" indent="-342891" algn="ctr" defTabSz="914377">
              <a:lnSpc>
                <a:spcPct val="85000"/>
              </a:lnSpc>
            </a:pPr>
            <a:r>
              <a:rPr lang="en-US" altLang="en-US" sz="1200" dirty="0">
                <a:solidFill>
                  <a:srgbClr val="000000"/>
                </a:solidFill>
                <a:latin typeface="Arial Rounded MT Bold" pitchFamily="34" charset="0"/>
                <a:cs typeface="Arial" charset="0"/>
              </a:rPr>
              <a:t>Lisa White, PhD</a:t>
            </a:r>
          </a:p>
          <a:p>
            <a:pPr marL="342891" indent="-342891" algn="ctr" defTabSz="914377">
              <a:lnSpc>
                <a:spcPct val="85000"/>
              </a:lnSpc>
            </a:pPr>
            <a:endParaRPr lang="en-US" altLang="en-US" sz="1200" dirty="0">
              <a:solidFill>
                <a:srgbClr val="000000"/>
              </a:solidFill>
              <a:latin typeface="Arial Rounded MT Bold" pitchFamily="34" charset="0"/>
              <a:cs typeface="Arial" charset="0"/>
            </a:endParaRPr>
          </a:p>
          <a:p>
            <a:pPr marL="342891" indent="-342891" algn="ctr" defTabSz="914377">
              <a:lnSpc>
                <a:spcPct val="85000"/>
              </a:lnSpc>
            </a:pPr>
            <a:r>
              <a:rPr lang="en-US" altLang="en-US" sz="1600" b="1" dirty="0">
                <a:solidFill>
                  <a:srgbClr val="800000"/>
                </a:solidFill>
                <a:latin typeface="Arial Rounded MT Bold" pitchFamily="34" charset="0"/>
                <a:cs typeface="Arial" charset="0"/>
              </a:rPr>
              <a:t>           </a:t>
            </a:r>
            <a:endParaRPr lang="en-US" altLang="en-US" sz="1000" dirty="0">
              <a:solidFill>
                <a:srgbClr val="000000"/>
              </a:solidFill>
              <a:latin typeface="Arial Rounded MT Bold" pitchFamily="34" charset="0"/>
              <a:cs typeface="Arial" charset="0"/>
            </a:endParaRPr>
          </a:p>
        </p:txBody>
      </p:sp>
      <p:sp>
        <p:nvSpPr>
          <p:cNvPr id="41" name="Rectangle 8"/>
          <p:cNvSpPr>
            <a:spLocks noChangeArrowheads="1"/>
          </p:cNvSpPr>
          <p:nvPr/>
        </p:nvSpPr>
        <p:spPr bwMode="auto">
          <a:xfrm>
            <a:off x="8321040" y="5394960"/>
            <a:ext cx="3475153" cy="850313"/>
          </a:xfrm>
          <a:prstGeom prst="rect">
            <a:avLst/>
          </a:prstGeom>
          <a:noFill/>
          <a:ln w="9525">
            <a:noFill/>
            <a:miter lim="800000"/>
            <a:headEnd/>
            <a:tailEnd/>
          </a:ln>
        </p:spPr>
        <p:txBody>
          <a:bodyPr lIns="91380" tIns="45691" rIns="91380" bIns="45691"/>
          <a:lstStyle/>
          <a:p>
            <a:pPr marL="342891" indent="-342891" algn="ctr" defTabSz="914377">
              <a:lnSpc>
                <a:spcPct val="85000"/>
              </a:lnSpc>
            </a:pPr>
            <a:r>
              <a:rPr lang="en-US" altLang="en-US" sz="1400" dirty="0">
                <a:solidFill>
                  <a:srgbClr val="009999"/>
                </a:solidFill>
                <a:latin typeface="Arial Rounded MT Bold" pitchFamily="34" charset="0"/>
                <a:cs typeface="Arial" charset="0"/>
              </a:rPr>
              <a:t>           </a:t>
            </a:r>
            <a:r>
              <a:rPr lang="en-US" altLang="en-US" sz="1400" b="1" dirty="0">
                <a:solidFill>
                  <a:srgbClr val="1F497D">
                    <a:lumMod val="75000"/>
                  </a:srgbClr>
                </a:solidFill>
                <a:latin typeface="Arial Rounded MT Bold" pitchFamily="34" charset="0"/>
                <a:cs typeface="Arial" charset="0"/>
              </a:rPr>
              <a:t>Baylor College of Medicine </a:t>
            </a:r>
          </a:p>
          <a:p>
            <a:pPr marL="342891" indent="-342891" algn="ctr" defTabSz="914377">
              <a:lnSpc>
                <a:spcPct val="85000"/>
              </a:lnSpc>
            </a:pPr>
            <a:r>
              <a:rPr lang="en-US" altLang="en-US" sz="1400" b="1" dirty="0">
                <a:solidFill>
                  <a:srgbClr val="1F497D">
                    <a:lumMod val="75000"/>
                  </a:srgbClr>
                </a:solidFill>
                <a:latin typeface="Arial Rounded MT Bold" pitchFamily="34" charset="0"/>
                <a:cs typeface="Arial" charset="0"/>
              </a:rPr>
              <a:t>Molecular Virology &amp; Microbiology</a:t>
            </a:r>
          </a:p>
          <a:p>
            <a:pPr marL="342891" indent="-342891" algn="ctr" defTabSz="914377">
              <a:lnSpc>
                <a:spcPct val="85000"/>
              </a:lnSpc>
            </a:pPr>
            <a:r>
              <a:rPr lang="en-US" altLang="en-US" sz="1200" dirty="0">
                <a:solidFill>
                  <a:srgbClr val="000000"/>
                </a:solidFill>
                <a:latin typeface="Arial Rounded MT Bold" pitchFamily="34" charset="0"/>
                <a:cs typeface="Arial" charset="0"/>
              </a:rPr>
              <a:t>Janet Butel, PhD</a:t>
            </a:r>
          </a:p>
          <a:p>
            <a:pPr marL="342891" indent="-342891" algn="ctr" defTabSz="914377">
              <a:lnSpc>
                <a:spcPct val="85000"/>
              </a:lnSpc>
            </a:pPr>
            <a:r>
              <a:rPr lang="en-US" altLang="en-US" sz="1200" dirty="0">
                <a:solidFill>
                  <a:srgbClr val="000000"/>
                </a:solidFill>
                <a:latin typeface="Arial Rounded MT Bold" pitchFamily="34" charset="0"/>
                <a:cs typeface="Arial" charset="0"/>
              </a:rPr>
              <a:t>Mary Estes, PhD</a:t>
            </a:r>
          </a:p>
          <a:p>
            <a:pPr marL="342891" indent="-342891" algn="ctr" defTabSz="914377">
              <a:lnSpc>
                <a:spcPct val="85000"/>
              </a:lnSpc>
            </a:pPr>
            <a:r>
              <a:rPr lang="en-US" altLang="en-US" sz="1200" dirty="0">
                <a:solidFill>
                  <a:srgbClr val="000000"/>
                </a:solidFill>
                <a:latin typeface="Arial Rounded MT Bold" pitchFamily="34" charset="0"/>
                <a:cs typeface="Arial" charset="0"/>
              </a:rPr>
              <a:t>Kristy Murray, DVM PhD</a:t>
            </a:r>
          </a:p>
          <a:p>
            <a:pPr marL="342891" indent="-342891" algn="ctr" defTabSz="914377">
              <a:lnSpc>
                <a:spcPct val="85000"/>
              </a:lnSpc>
            </a:pPr>
            <a:r>
              <a:rPr lang="en-US" altLang="en-US" sz="1200" dirty="0">
                <a:solidFill>
                  <a:srgbClr val="000000"/>
                </a:solidFill>
                <a:latin typeface="Arial Rounded MT Bold" pitchFamily="34" charset="0"/>
                <a:cs typeface="Arial" charset="0"/>
              </a:rPr>
              <a:t>Rodion </a:t>
            </a:r>
            <a:r>
              <a:rPr lang="en-US" altLang="en-US" sz="1200" dirty="0" err="1">
                <a:solidFill>
                  <a:srgbClr val="000000"/>
                </a:solidFill>
                <a:latin typeface="Arial Rounded MT Bold" pitchFamily="34" charset="0"/>
                <a:cs typeface="Arial" charset="0"/>
              </a:rPr>
              <a:t>Gorkachov</a:t>
            </a:r>
            <a:r>
              <a:rPr lang="en-US" altLang="en-US" sz="1200" dirty="0">
                <a:solidFill>
                  <a:srgbClr val="000000"/>
                </a:solidFill>
                <a:latin typeface="Arial Rounded MT Bold" pitchFamily="34" charset="0"/>
                <a:cs typeface="Arial" charset="0"/>
              </a:rPr>
              <a:t>, PhD</a:t>
            </a:r>
          </a:p>
          <a:p>
            <a:pPr marL="342891" indent="-342891" algn="ctr" defTabSz="914377">
              <a:lnSpc>
                <a:spcPct val="85000"/>
              </a:lnSpc>
            </a:pPr>
            <a:r>
              <a:rPr lang="en-US" altLang="en-US" sz="1200" dirty="0">
                <a:solidFill>
                  <a:srgbClr val="000000"/>
                </a:solidFill>
                <a:latin typeface="Arial Rounded MT Bold" pitchFamily="34" charset="0"/>
                <a:cs typeface="Arial" charset="0"/>
              </a:rPr>
              <a:t>Joe Petrosino, PhD</a:t>
            </a:r>
          </a:p>
          <a:p>
            <a:pPr marL="342891" indent="-342891" algn="ctr" defTabSz="914377">
              <a:lnSpc>
                <a:spcPct val="85000"/>
              </a:lnSpc>
            </a:pPr>
            <a:endParaRPr lang="en-US" altLang="en-US" sz="1200" dirty="0">
              <a:solidFill>
                <a:srgbClr val="000000"/>
              </a:solidFill>
              <a:latin typeface="Arial Rounded MT Bold" pitchFamily="34" charset="0"/>
              <a:cs typeface="Arial" charset="0"/>
            </a:endParaRPr>
          </a:p>
          <a:p>
            <a:pPr marL="1142971" lvl="2" indent="-228594" algn="ctr" defTabSz="914377">
              <a:lnSpc>
                <a:spcPct val="85000"/>
              </a:lnSpc>
            </a:pPr>
            <a:endParaRPr lang="en-US" altLang="en-US" sz="1000" dirty="0">
              <a:solidFill>
                <a:srgbClr val="000000"/>
              </a:solidFill>
              <a:latin typeface="Arial Rounded MT Bold" pitchFamily="34" charset="0"/>
              <a:cs typeface="Arial" charset="0"/>
            </a:endParaRPr>
          </a:p>
          <a:p>
            <a:pPr marL="342891" indent="-342891" algn="ctr" defTabSz="914377">
              <a:lnSpc>
                <a:spcPct val="85000"/>
              </a:lnSpc>
            </a:pPr>
            <a:r>
              <a:rPr lang="en-US" altLang="en-US" sz="1600" b="1" dirty="0">
                <a:solidFill>
                  <a:srgbClr val="800000"/>
                </a:solidFill>
                <a:latin typeface="Arial Rounded MT Bold" pitchFamily="34" charset="0"/>
                <a:cs typeface="Arial" charset="0"/>
              </a:rPr>
              <a:t>           </a:t>
            </a:r>
            <a:endParaRPr lang="en-US" altLang="en-US" sz="1000" dirty="0">
              <a:solidFill>
                <a:srgbClr val="000000"/>
              </a:solidFill>
              <a:latin typeface="Arial Rounded MT Bold" pitchFamily="34" charset="0"/>
              <a:cs typeface="Arial" charset="0"/>
            </a:endParaRPr>
          </a:p>
        </p:txBody>
      </p:sp>
      <p:pic>
        <p:nvPicPr>
          <p:cNvPr id="8" name="Picture 7"/>
          <p:cNvPicPr>
            <a:picLocks noChangeAspect="1"/>
          </p:cNvPicPr>
          <p:nvPr/>
        </p:nvPicPr>
        <p:blipFill rotWithShape="1">
          <a:blip r:embed="rId8" cstate="print">
            <a:extLst>
              <a:ext uri="{28A0092B-C50C-407E-A947-70E740481C1C}">
                <a14:useLocalDpi xmlns:a14="http://schemas.microsoft.com/office/drawing/2010/main" val="0"/>
              </a:ext>
            </a:extLst>
          </a:blip>
          <a:srcRect l="-484706" t="-237254" r="484706" b="237254"/>
          <a:stretch/>
        </p:blipFill>
        <p:spPr>
          <a:xfrm>
            <a:off x="2667000" y="0"/>
            <a:ext cx="914400" cy="914400"/>
          </a:xfrm>
          <a:prstGeom prst="rect">
            <a:avLst/>
          </a:prstGeom>
        </p:spPr>
      </p:pic>
      <p:sp>
        <p:nvSpPr>
          <p:cNvPr id="55" name="Rectangle 8"/>
          <p:cNvSpPr>
            <a:spLocks noChangeArrowheads="1"/>
          </p:cNvSpPr>
          <p:nvPr/>
        </p:nvSpPr>
        <p:spPr bwMode="auto">
          <a:xfrm>
            <a:off x="8321040" y="4663440"/>
            <a:ext cx="3475153" cy="850313"/>
          </a:xfrm>
          <a:prstGeom prst="rect">
            <a:avLst/>
          </a:prstGeom>
          <a:noFill/>
          <a:ln w="9525">
            <a:noFill/>
            <a:miter lim="800000"/>
            <a:headEnd/>
            <a:tailEnd/>
          </a:ln>
        </p:spPr>
        <p:txBody>
          <a:bodyPr lIns="91380" tIns="45691" rIns="91380" bIns="45691"/>
          <a:lstStyle/>
          <a:p>
            <a:pPr marL="342891" indent="-342891" algn="ctr" defTabSz="914377">
              <a:lnSpc>
                <a:spcPct val="85000"/>
              </a:lnSpc>
            </a:pPr>
            <a:r>
              <a:rPr lang="en-US" altLang="en-US" sz="1500" dirty="0">
                <a:solidFill>
                  <a:srgbClr val="009999"/>
                </a:solidFill>
                <a:latin typeface="Arial Rounded MT Bold" pitchFamily="34" charset="0"/>
                <a:cs typeface="Arial" charset="0"/>
              </a:rPr>
              <a:t>  </a:t>
            </a:r>
            <a:r>
              <a:rPr lang="en-US" altLang="en-US" sz="1400" b="1" dirty="0">
                <a:solidFill>
                  <a:srgbClr val="1F497D">
                    <a:lumMod val="75000"/>
                  </a:srgbClr>
                </a:solidFill>
                <a:latin typeface="Arial Rounded MT Bold" pitchFamily="34" charset="0"/>
                <a:cs typeface="Arial" charset="0"/>
              </a:rPr>
              <a:t>Rice University </a:t>
            </a:r>
          </a:p>
          <a:p>
            <a:pPr marL="342891" indent="-342891" algn="ctr" defTabSz="914377">
              <a:lnSpc>
                <a:spcPct val="85000"/>
              </a:lnSpc>
            </a:pPr>
            <a:r>
              <a:rPr lang="en-US" altLang="en-US" sz="1400" b="1" dirty="0">
                <a:solidFill>
                  <a:srgbClr val="1F497D">
                    <a:lumMod val="75000"/>
                  </a:srgbClr>
                </a:solidFill>
                <a:latin typeface="Arial Rounded MT Bold" pitchFamily="34" charset="0"/>
                <a:cs typeface="Arial" charset="0"/>
              </a:rPr>
              <a:t>Department of Computer Science</a:t>
            </a:r>
          </a:p>
          <a:p>
            <a:pPr marL="342891" indent="-342891" algn="ctr" defTabSz="914377">
              <a:lnSpc>
                <a:spcPct val="85000"/>
              </a:lnSpc>
            </a:pPr>
            <a:r>
              <a:rPr lang="en-US" altLang="en-US" sz="1200" dirty="0">
                <a:solidFill>
                  <a:srgbClr val="000000"/>
                </a:solidFill>
                <a:latin typeface="Arial Rounded MT Bold" pitchFamily="34" charset="0"/>
                <a:cs typeface="Arial" charset="0"/>
              </a:rPr>
              <a:t>Todd Treangen, PhD</a:t>
            </a:r>
          </a:p>
          <a:p>
            <a:pPr marL="342891" indent="-342891" algn="ctr" defTabSz="914377">
              <a:lnSpc>
                <a:spcPct val="85000"/>
              </a:lnSpc>
            </a:pPr>
            <a:endParaRPr lang="en-US" altLang="en-US" sz="1200" dirty="0">
              <a:solidFill>
                <a:srgbClr val="000000"/>
              </a:solidFill>
              <a:latin typeface="Arial Rounded MT Bold" pitchFamily="34" charset="0"/>
              <a:cs typeface="Arial" charset="0"/>
            </a:endParaRPr>
          </a:p>
          <a:p>
            <a:pPr marL="1142971" lvl="2" indent="-228594" algn="ctr" defTabSz="914377">
              <a:lnSpc>
                <a:spcPct val="85000"/>
              </a:lnSpc>
            </a:pPr>
            <a:endParaRPr lang="en-US" altLang="en-US" sz="1000" dirty="0">
              <a:solidFill>
                <a:srgbClr val="000000"/>
              </a:solidFill>
              <a:latin typeface="Arial Rounded MT Bold" pitchFamily="34" charset="0"/>
              <a:cs typeface="Arial" charset="0"/>
            </a:endParaRPr>
          </a:p>
          <a:p>
            <a:pPr marL="342891" indent="-342891" algn="ctr" defTabSz="914377">
              <a:lnSpc>
                <a:spcPct val="85000"/>
              </a:lnSpc>
            </a:pPr>
            <a:r>
              <a:rPr lang="en-US" altLang="en-US" sz="1600" b="1" dirty="0">
                <a:solidFill>
                  <a:srgbClr val="800000"/>
                </a:solidFill>
                <a:latin typeface="Arial Rounded MT Bold" pitchFamily="34" charset="0"/>
                <a:cs typeface="Arial" charset="0"/>
              </a:rPr>
              <a:t>           </a:t>
            </a:r>
            <a:endParaRPr lang="en-US" altLang="en-US" sz="1000" dirty="0">
              <a:solidFill>
                <a:srgbClr val="000000"/>
              </a:solidFill>
              <a:latin typeface="Arial Rounded MT Bold" pitchFamily="34" charset="0"/>
              <a:cs typeface="Arial" charset="0"/>
            </a:endParaRPr>
          </a:p>
        </p:txBody>
      </p:sp>
      <p:sp>
        <p:nvSpPr>
          <p:cNvPr id="56" name="TextBox 1">
            <a:extLst>
              <a:ext uri="{FF2B5EF4-FFF2-40B4-BE49-F238E27FC236}">
                <a16:creationId xmlns:a16="http://schemas.microsoft.com/office/drawing/2014/main" id="{75998B82-C8DF-4A90-ACEE-3FE15DC30423}"/>
              </a:ext>
            </a:extLst>
          </p:cNvPr>
          <p:cNvSpPr txBox="1">
            <a:spLocks noChangeArrowheads="1"/>
          </p:cNvSpPr>
          <p:nvPr/>
        </p:nvSpPr>
        <p:spPr bwMode="auto">
          <a:xfrm>
            <a:off x="-315468" y="1645920"/>
            <a:ext cx="3840480" cy="4330416"/>
          </a:xfrm>
          <a:prstGeom prst="rect">
            <a:avLst/>
          </a:prstGeom>
          <a:noFill/>
          <a:ln w="9525">
            <a:noFill/>
            <a:miter lim="800000"/>
            <a:headEnd/>
            <a:tailEnd/>
          </a:ln>
        </p:spPr>
        <p:txBody>
          <a:bodyPr wrap="square">
            <a:spAutoFit/>
          </a:bodyPr>
          <a:lstStyle/>
          <a:p>
            <a:pPr marL="914377" lvl="2" defTabSz="914377">
              <a:lnSpc>
                <a:spcPct val="85000"/>
              </a:lnSpc>
            </a:pPr>
            <a:r>
              <a:rPr lang="en-US" altLang="en-US" sz="2400" dirty="0">
                <a:solidFill>
                  <a:srgbClr val="000000"/>
                </a:solidFill>
                <a:latin typeface="Arial Rounded MT Bold" pitchFamily="34" charset="0"/>
                <a:cs typeface="Arial" charset="0"/>
              </a:rPr>
              <a:t>Aagaard Lab 2023 </a:t>
            </a:r>
          </a:p>
          <a:p>
            <a:pPr marL="914377" lvl="2" defTabSz="914377">
              <a:lnSpc>
                <a:spcPct val="85000"/>
              </a:lnSpc>
            </a:pPr>
            <a:endParaRPr lang="en-US" altLang="en-US" sz="1200" dirty="0">
              <a:solidFill>
                <a:prstClr val="black"/>
              </a:solidFill>
              <a:latin typeface="Arial Rounded MT Bold" pitchFamily="34" charset="0"/>
              <a:cs typeface="Arial" charset="0"/>
            </a:endParaRPr>
          </a:p>
          <a:p>
            <a:pPr marL="914377" lvl="2" defTabSz="914377">
              <a:lnSpc>
                <a:spcPct val="85000"/>
              </a:lnSpc>
            </a:pPr>
            <a:r>
              <a:rPr lang="en-US" altLang="en-US" sz="1200" dirty="0">
                <a:solidFill>
                  <a:prstClr val="black"/>
                </a:solidFill>
                <a:latin typeface="Arial Rounded MT Bold" pitchFamily="34" charset="0"/>
                <a:cs typeface="Arial" charset="0"/>
              </a:rPr>
              <a:t>Sohini Banerjee, PhD</a:t>
            </a:r>
          </a:p>
          <a:p>
            <a:pPr marL="914377" lvl="2" defTabSz="914377">
              <a:lnSpc>
                <a:spcPct val="85000"/>
              </a:lnSpc>
            </a:pPr>
            <a:r>
              <a:rPr lang="en-US" altLang="en-US" sz="1200" dirty="0">
                <a:solidFill>
                  <a:prstClr val="black"/>
                </a:solidFill>
                <a:latin typeface="Arial Rounded MT Bold" pitchFamily="34" charset="0"/>
                <a:cs typeface="Arial" charset="0"/>
              </a:rPr>
              <a:t>Enrico Barrozo, PhD</a:t>
            </a:r>
          </a:p>
          <a:p>
            <a:pPr marL="914377" lvl="2" defTabSz="914377">
              <a:lnSpc>
                <a:spcPct val="85000"/>
              </a:lnSpc>
            </a:pPr>
            <a:r>
              <a:rPr lang="en-US" altLang="en-US" sz="1200" dirty="0">
                <a:solidFill>
                  <a:prstClr val="black"/>
                </a:solidFill>
                <a:latin typeface="Arial Rounded MT Bold" pitchFamily="34" charset="0"/>
                <a:cs typeface="Arial" charset="0"/>
              </a:rPr>
              <a:t>Erin Bolte, MSc</a:t>
            </a:r>
          </a:p>
          <a:p>
            <a:pPr marL="914377" lvl="2" defTabSz="914377">
              <a:lnSpc>
                <a:spcPct val="85000"/>
              </a:lnSpc>
            </a:pPr>
            <a:r>
              <a:rPr lang="en-US" altLang="en-US" sz="1200" dirty="0">
                <a:solidFill>
                  <a:prstClr val="black"/>
                </a:solidFill>
                <a:latin typeface="Arial Rounded MT Bold" pitchFamily="34" charset="0"/>
                <a:cs typeface="Arial" charset="0"/>
              </a:rPr>
              <a:t>Angela Burgess, MD</a:t>
            </a:r>
          </a:p>
          <a:p>
            <a:pPr marL="914377" lvl="2" defTabSz="914377">
              <a:lnSpc>
                <a:spcPct val="85000"/>
              </a:lnSpc>
            </a:pPr>
            <a:r>
              <a:rPr lang="en-US" altLang="en-US" sz="1200" dirty="0">
                <a:solidFill>
                  <a:prstClr val="black"/>
                </a:solidFill>
                <a:latin typeface="Arial Rounded MT Bold" pitchFamily="34" charset="0"/>
                <a:cs typeface="Arial" charset="0"/>
              </a:rPr>
              <a:t>Jia Chen, RN MA</a:t>
            </a:r>
          </a:p>
          <a:p>
            <a:pPr marL="914377" lvl="2" defTabSz="914377">
              <a:lnSpc>
                <a:spcPct val="85000"/>
              </a:lnSpc>
            </a:pPr>
            <a:r>
              <a:rPr lang="en-US" altLang="en-US" sz="1200" dirty="0">
                <a:solidFill>
                  <a:prstClr val="black"/>
                </a:solidFill>
                <a:latin typeface="Arial Rounded MT Bold" pitchFamily="34" charset="0"/>
                <a:cs typeface="Arial" charset="0"/>
              </a:rPr>
              <a:t>Sarah Detlefs, MD MS</a:t>
            </a:r>
          </a:p>
          <a:p>
            <a:pPr marL="914377" lvl="2" defTabSz="914377">
              <a:lnSpc>
                <a:spcPct val="85000"/>
              </a:lnSpc>
            </a:pPr>
            <a:r>
              <a:rPr lang="en-US" altLang="en-US" sz="1200" dirty="0">
                <a:solidFill>
                  <a:prstClr val="black"/>
                </a:solidFill>
                <a:latin typeface="Arial Rounded MT Bold" pitchFamily="34" charset="0"/>
                <a:cs typeface="Arial" charset="0"/>
              </a:rPr>
              <a:t>Ricardo Ferral Rojas, MD</a:t>
            </a:r>
          </a:p>
          <a:p>
            <a:pPr marL="914377" lvl="2" defTabSz="914377">
              <a:lnSpc>
                <a:spcPct val="85000"/>
              </a:lnSpc>
            </a:pPr>
            <a:r>
              <a:rPr lang="en-US" altLang="en-US" sz="1200" dirty="0">
                <a:solidFill>
                  <a:prstClr val="black"/>
                </a:solidFill>
                <a:latin typeface="Arial Rounded MT Bold" pitchFamily="34" charset="0"/>
                <a:cs typeface="Arial" charset="0"/>
              </a:rPr>
              <a:t>Alison Goulding, MD MSCR</a:t>
            </a:r>
          </a:p>
          <a:p>
            <a:pPr marL="914377" lvl="2" defTabSz="914377">
              <a:lnSpc>
                <a:spcPct val="85000"/>
              </a:lnSpc>
            </a:pPr>
            <a:r>
              <a:rPr lang="en-US" altLang="en-US" sz="1200" dirty="0">
                <a:solidFill>
                  <a:prstClr val="black"/>
                </a:solidFill>
                <a:latin typeface="Arial Rounded MT Bold" pitchFamily="34" charset="0"/>
                <a:cs typeface="Arial" charset="0"/>
              </a:rPr>
              <a:t>Min Hu, MD</a:t>
            </a:r>
          </a:p>
          <a:p>
            <a:pPr marL="914377" lvl="2" defTabSz="914377">
              <a:lnSpc>
                <a:spcPct val="85000"/>
              </a:lnSpc>
            </a:pPr>
            <a:r>
              <a:rPr lang="en-US" altLang="en-US" sz="1200" dirty="0">
                <a:solidFill>
                  <a:prstClr val="black"/>
                </a:solidFill>
                <a:latin typeface="Arial Rounded MT Bold" pitchFamily="34" charset="0"/>
                <a:cs typeface="Arial" charset="0"/>
              </a:rPr>
              <a:t>Gwen Hummel, MSc  </a:t>
            </a:r>
          </a:p>
          <a:p>
            <a:pPr marL="914377" lvl="2" defTabSz="914377">
              <a:lnSpc>
                <a:spcPct val="85000"/>
              </a:lnSpc>
            </a:pPr>
            <a:r>
              <a:rPr lang="en-US" altLang="en-US" sz="1200" dirty="0">
                <a:solidFill>
                  <a:prstClr val="black"/>
                </a:solidFill>
                <a:latin typeface="Arial Rounded MT Bold" pitchFamily="34" charset="0"/>
                <a:cs typeface="Arial" charset="0"/>
              </a:rPr>
              <a:t>Michael Jochum, PhD</a:t>
            </a:r>
          </a:p>
          <a:p>
            <a:pPr marL="914377" lvl="2" defTabSz="914377">
              <a:lnSpc>
                <a:spcPct val="85000"/>
              </a:lnSpc>
            </a:pPr>
            <a:r>
              <a:rPr lang="en-US" altLang="en-US" sz="1200" dirty="0">
                <a:solidFill>
                  <a:prstClr val="black"/>
                </a:solidFill>
                <a:latin typeface="Arial Rounded MT Bold" pitchFamily="34" charset="0"/>
                <a:cs typeface="Arial" charset="0"/>
              </a:rPr>
              <a:t>Grace Johnson, MD</a:t>
            </a:r>
          </a:p>
          <a:p>
            <a:pPr marL="914377" lvl="2" defTabSz="914377">
              <a:lnSpc>
                <a:spcPct val="85000"/>
              </a:lnSpc>
            </a:pPr>
            <a:r>
              <a:rPr lang="en-US" altLang="en-US" sz="1200" dirty="0">
                <a:solidFill>
                  <a:prstClr val="black"/>
                </a:solidFill>
                <a:latin typeface="Arial Rounded MT Bold" pitchFamily="34" charset="0"/>
                <a:cs typeface="Arial" charset="0"/>
              </a:rPr>
              <a:t>David Moorshead, BSc</a:t>
            </a:r>
          </a:p>
          <a:p>
            <a:pPr marL="914377" lvl="2" defTabSz="914377">
              <a:lnSpc>
                <a:spcPct val="85000"/>
              </a:lnSpc>
            </a:pPr>
            <a:r>
              <a:rPr lang="en-US" altLang="en-US" sz="1200" dirty="0">
                <a:solidFill>
                  <a:prstClr val="black"/>
                </a:solidFill>
                <a:latin typeface="Arial Rounded MT Bold" pitchFamily="34" charset="0"/>
                <a:cs typeface="Arial" charset="0"/>
              </a:rPr>
              <a:t>Derek O’Neil, PhD</a:t>
            </a:r>
          </a:p>
          <a:p>
            <a:pPr marL="914377" lvl="2" defTabSz="914377">
              <a:lnSpc>
                <a:spcPct val="85000"/>
              </a:lnSpc>
            </a:pPr>
            <a:r>
              <a:rPr lang="en-US" altLang="en-US" sz="1200" dirty="0">
                <a:solidFill>
                  <a:prstClr val="black"/>
                </a:solidFill>
                <a:latin typeface="Arial Rounded MT Bold" pitchFamily="34" charset="0"/>
                <a:cs typeface="Arial" charset="0"/>
              </a:rPr>
              <a:t>Ryan Rochat, MD PhD</a:t>
            </a:r>
          </a:p>
          <a:p>
            <a:pPr marL="914377" lvl="2" defTabSz="914377">
              <a:lnSpc>
                <a:spcPct val="85000"/>
              </a:lnSpc>
            </a:pPr>
            <a:r>
              <a:rPr lang="en-US" altLang="en-US" sz="1200" dirty="0">
                <a:solidFill>
                  <a:prstClr val="black"/>
                </a:solidFill>
                <a:latin typeface="Arial Rounded MT Bold" pitchFamily="34" charset="0"/>
                <a:cs typeface="Arial" charset="0"/>
              </a:rPr>
              <a:t>Alexa Sassin, MD</a:t>
            </a:r>
          </a:p>
          <a:p>
            <a:pPr marL="914377" lvl="2" defTabSz="914377">
              <a:lnSpc>
                <a:spcPct val="85000"/>
              </a:lnSpc>
            </a:pPr>
            <a:r>
              <a:rPr lang="en-US" altLang="en-US" sz="1200" dirty="0">
                <a:solidFill>
                  <a:prstClr val="black"/>
                </a:solidFill>
                <a:latin typeface="Arial Rounded MT Bold" pitchFamily="34" charset="0"/>
                <a:cs typeface="Arial" charset="0"/>
              </a:rPr>
              <a:t>Maxim Seferovic, PhD</a:t>
            </a:r>
          </a:p>
          <a:p>
            <a:pPr marL="914377" lvl="2" defTabSz="914377">
              <a:lnSpc>
                <a:spcPct val="85000"/>
              </a:lnSpc>
            </a:pPr>
            <a:r>
              <a:rPr lang="en-US" altLang="en-US" sz="1200" dirty="0">
                <a:solidFill>
                  <a:prstClr val="black"/>
                </a:solidFill>
                <a:latin typeface="Arial Rounded MT Bold" pitchFamily="34" charset="0"/>
                <a:cs typeface="Arial" charset="0"/>
              </a:rPr>
              <a:t>Matthew Shanahan, MD</a:t>
            </a:r>
          </a:p>
          <a:p>
            <a:pPr marL="914377" lvl="2" defTabSz="914377">
              <a:lnSpc>
                <a:spcPct val="85000"/>
              </a:lnSpc>
            </a:pPr>
            <a:r>
              <a:rPr lang="en-US" altLang="en-US" sz="1200" dirty="0">
                <a:solidFill>
                  <a:prstClr val="black"/>
                </a:solidFill>
                <a:latin typeface="Arial Rounded MT Bold" pitchFamily="34" charset="0"/>
                <a:cs typeface="Arial" charset="0"/>
              </a:rPr>
              <a:t>Cynthia Shope, MSc </a:t>
            </a:r>
          </a:p>
          <a:p>
            <a:pPr marL="914377" lvl="2" defTabSz="914377">
              <a:lnSpc>
                <a:spcPct val="85000"/>
              </a:lnSpc>
            </a:pPr>
            <a:r>
              <a:rPr lang="en-US" altLang="en-US" sz="1200" dirty="0">
                <a:solidFill>
                  <a:prstClr val="black"/>
                </a:solidFill>
                <a:latin typeface="Arial Rounded MT Bold" pitchFamily="34" charset="0"/>
                <a:cs typeface="Arial" charset="0"/>
              </a:rPr>
              <a:t>Lori Showalter, BSc   </a:t>
            </a:r>
          </a:p>
          <a:p>
            <a:pPr marL="914377" lvl="2" defTabSz="914377">
              <a:lnSpc>
                <a:spcPct val="85000"/>
              </a:lnSpc>
            </a:pPr>
            <a:r>
              <a:rPr lang="en-US" altLang="en-US" sz="1200" dirty="0">
                <a:solidFill>
                  <a:prstClr val="black"/>
                </a:solidFill>
                <a:latin typeface="Arial Rounded MT Bold" pitchFamily="34" charset="0"/>
                <a:cs typeface="Arial" charset="0"/>
              </a:rPr>
              <a:t>Melissa Suter, PhD </a:t>
            </a:r>
          </a:p>
          <a:p>
            <a:pPr marL="914377" lvl="2" defTabSz="914377">
              <a:lnSpc>
                <a:spcPct val="85000"/>
              </a:lnSpc>
            </a:pPr>
            <a:r>
              <a:rPr lang="en-US" altLang="en-US" sz="1200" dirty="0">
                <a:solidFill>
                  <a:prstClr val="black"/>
                </a:solidFill>
                <a:latin typeface="Arial Rounded MT Bold" pitchFamily="34" charset="0"/>
                <a:cs typeface="Arial" charset="0"/>
              </a:rPr>
              <a:t>Greg Valentine, MD MED</a:t>
            </a:r>
          </a:p>
          <a:p>
            <a:pPr marL="914377" lvl="2" defTabSz="914377">
              <a:lnSpc>
                <a:spcPct val="85000"/>
              </a:lnSpc>
            </a:pPr>
            <a:r>
              <a:rPr lang="en-US" altLang="en-US" sz="1200" dirty="0">
                <a:solidFill>
                  <a:prstClr val="black"/>
                </a:solidFill>
                <a:latin typeface="Arial Rounded MT Bold" pitchFamily="34" charset="0"/>
                <a:cs typeface="Arial" charset="0"/>
              </a:rPr>
              <a:t>Jorge Zaragoza </a:t>
            </a:r>
            <a:r>
              <a:rPr lang="en-US" altLang="en-US" sz="1200" dirty="0" err="1">
                <a:solidFill>
                  <a:prstClr val="black"/>
                </a:solidFill>
                <a:latin typeface="Arial Rounded MT Bold" pitchFamily="34" charset="0"/>
                <a:cs typeface="Arial" charset="0"/>
              </a:rPr>
              <a:t>Zapiain</a:t>
            </a:r>
            <a:r>
              <a:rPr lang="en-US" altLang="en-US" sz="1200" dirty="0">
                <a:solidFill>
                  <a:prstClr val="black"/>
                </a:solidFill>
                <a:latin typeface="Arial Rounded MT Bold" pitchFamily="34" charset="0"/>
                <a:cs typeface="Arial" charset="0"/>
              </a:rPr>
              <a:t>, MD</a:t>
            </a:r>
          </a:p>
          <a:p>
            <a:pPr marL="914377" lvl="2" defTabSz="914377">
              <a:lnSpc>
                <a:spcPct val="85000"/>
              </a:lnSpc>
            </a:pPr>
            <a:r>
              <a:rPr lang="en-US" altLang="en-US" sz="1200" dirty="0">
                <a:solidFill>
                  <a:prstClr val="black"/>
                </a:solidFill>
                <a:latin typeface="Arial Rounded MT Bold" pitchFamily="34" charset="0"/>
                <a:cs typeface="Arial" charset="0"/>
              </a:rPr>
              <a:t>Maryshe Zietsman, BSc</a:t>
            </a:r>
          </a:p>
        </p:txBody>
      </p:sp>
      <p:grpSp>
        <p:nvGrpSpPr>
          <p:cNvPr id="14" name="Group 13">
            <a:extLst>
              <a:ext uri="{FF2B5EF4-FFF2-40B4-BE49-F238E27FC236}">
                <a16:creationId xmlns:a16="http://schemas.microsoft.com/office/drawing/2014/main" id="{ECD23990-9BC0-4C91-872F-19FB6D21F4EA}"/>
              </a:ext>
            </a:extLst>
          </p:cNvPr>
          <p:cNvGrpSpPr/>
          <p:nvPr/>
        </p:nvGrpSpPr>
        <p:grpSpPr>
          <a:xfrm>
            <a:off x="3253740" y="1645920"/>
            <a:ext cx="8494218" cy="2743200"/>
            <a:chOff x="3253740" y="1645920"/>
            <a:chExt cx="8494218" cy="2743200"/>
          </a:xfrm>
        </p:grpSpPr>
        <p:grpSp>
          <p:nvGrpSpPr>
            <p:cNvPr id="11" name="Group 10">
              <a:extLst>
                <a:ext uri="{FF2B5EF4-FFF2-40B4-BE49-F238E27FC236}">
                  <a16:creationId xmlns:a16="http://schemas.microsoft.com/office/drawing/2014/main" id="{BE05DC56-C40C-41DC-9CDB-3E29072B2C2B}"/>
                </a:ext>
              </a:extLst>
            </p:cNvPr>
            <p:cNvGrpSpPr/>
            <p:nvPr/>
          </p:nvGrpSpPr>
          <p:grpSpPr>
            <a:xfrm>
              <a:off x="3253740" y="1645920"/>
              <a:ext cx="8494218" cy="2743200"/>
              <a:chOff x="3253740" y="1645920"/>
              <a:chExt cx="8494218" cy="2743200"/>
            </a:xfrm>
          </p:grpSpPr>
          <p:grpSp>
            <p:nvGrpSpPr>
              <p:cNvPr id="9" name="Group 8">
                <a:extLst>
                  <a:ext uri="{FF2B5EF4-FFF2-40B4-BE49-F238E27FC236}">
                    <a16:creationId xmlns:a16="http://schemas.microsoft.com/office/drawing/2014/main" id="{562875B4-34CD-4DE3-98D5-82053C40AA8C}"/>
                  </a:ext>
                </a:extLst>
              </p:cNvPr>
              <p:cNvGrpSpPr/>
              <p:nvPr/>
            </p:nvGrpSpPr>
            <p:grpSpPr>
              <a:xfrm>
                <a:off x="3253740" y="1645920"/>
                <a:ext cx="8494218" cy="2743200"/>
                <a:chOff x="4023360" y="1371600"/>
                <a:chExt cx="8494218" cy="2743200"/>
              </a:xfrm>
            </p:grpSpPr>
            <p:grpSp>
              <p:nvGrpSpPr>
                <p:cNvPr id="7" name="Group 6">
                  <a:extLst>
                    <a:ext uri="{FF2B5EF4-FFF2-40B4-BE49-F238E27FC236}">
                      <a16:creationId xmlns:a16="http://schemas.microsoft.com/office/drawing/2014/main" id="{7DE92C8C-14E0-4B9D-A3A2-3AEA07E36DAF}"/>
                    </a:ext>
                  </a:extLst>
                </p:cNvPr>
                <p:cNvGrpSpPr/>
                <p:nvPr/>
              </p:nvGrpSpPr>
              <p:grpSpPr>
                <a:xfrm>
                  <a:off x="4023360" y="1371600"/>
                  <a:ext cx="8494218" cy="2743200"/>
                  <a:chOff x="4023360" y="1371600"/>
                  <a:chExt cx="8494218" cy="2743200"/>
                </a:xfrm>
              </p:grpSpPr>
              <p:pic>
                <p:nvPicPr>
                  <p:cNvPr id="73" name="Picture 72" descr="A person wearing a suit and tie&#10;&#10;Description automatically generated with low confidence">
                    <a:extLst>
                      <a:ext uri="{FF2B5EF4-FFF2-40B4-BE49-F238E27FC236}">
                        <a16:creationId xmlns:a16="http://schemas.microsoft.com/office/drawing/2014/main" id="{EDF47E4B-73D4-4BF3-BF56-972CB35149F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612880" y="2286000"/>
                    <a:ext cx="904698" cy="914400"/>
                  </a:xfrm>
                  <a:prstGeom prst="rect">
                    <a:avLst/>
                  </a:prstGeom>
                </p:spPr>
              </p:pic>
              <p:grpSp>
                <p:nvGrpSpPr>
                  <p:cNvPr id="5" name="Group 4">
                    <a:extLst>
                      <a:ext uri="{FF2B5EF4-FFF2-40B4-BE49-F238E27FC236}">
                        <a16:creationId xmlns:a16="http://schemas.microsoft.com/office/drawing/2014/main" id="{E3F53F6E-A5FA-4981-848C-315FA18151E6}"/>
                      </a:ext>
                    </a:extLst>
                  </p:cNvPr>
                  <p:cNvGrpSpPr/>
                  <p:nvPr/>
                </p:nvGrpSpPr>
                <p:grpSpPr>
                  <a:xfrm>
                    <a:off x="4023360" y="1371600"/>
                    <a:ext cx="8489081" cy="2743200"/>
                    <a:chOff x="4023360" y="1092334"/>
                    <a:chExt cx="8489081" cy="2743200"/>
                  </a:xfrm>
                </p:grpSpPr>
                <p:pic>
                  <p:nvPicPr>
                    <p:cNvPr id="71" name="Picture 70" descr="A person smiling at the camera&#10;&#10;Description automatically generated with low confidence">
                      <a:extLst>
                        <a:ext uri="{FF2B5EF4-FFF2-40B4-BE49-F238E27FC236}">
                          <a16:creationId xmlns:a16="http://schemas.microsoft.com/office/drawing/2014/main" id="{9BCCD033-366B-4DCF-A5DB-2B6E278EEB1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9516" r="14193"/>
                    <a:stretch/>
                  </p:blipFill>
                  <p:spPr>
                    <a:xfrm>
                      <a:off x="9813036" y="2921134"/>
                      <a:ext cx="912796" cy="914400"/>
                    </a:xfrm>
                    <a:prstGeom prst="rect">
                      <a:avLst/>
                    </a:prstGeom>
                  </p:spPr>
                </p:pic>
                <p:grpSp>
                  <p:nvGrpSpPr>
                    <p:cNvPr id="2" name="Group 1">
                      <a:extLst>
                        <a:ext uri="{FF2B5EF4-FFF2-40B4-BE49-F238E27FC236}">
                          <a16:creationId xmlns:a16="http://schemas.microsoft.com/office/drawing/2014/main" id="{54F57647-22C7-4C12-89C2-7301E89B18F8}"/>
                        </a:ext>
                      </a:extLst>
                    </p:cNvPr>
                    <p:cNvGrpSpPr/>
                    <p:nvPr/>
                  </p:nvGrpSpPr>
                  <p:grpSpPr>
                    <a:xfrm>
                      <a:off x="4023360" y="1092334"/>
                      <a:ext cx="8489081" cy="2743200"/>
                      <a:chOff x="4023360" y="1366654"/>
                      <a:chExt cx="8489081" cy="2743200"/>
                    </a:xfrm>
                  </p:grpSpPr>
                  <p:pic>
                    <p:nvPicPr>
                      <p:cNvPr id="80" name="Picture 79"/>
                      <p:cNvPicPr>
                        <a:picLocks noChangeAspect="1"/>
                      </p:cNvPicPr>
                      <p:nvPr/>
                    </p:nvPicPr>
                    <p:blipFill rotWithShape="1">
                      <a:blip r:embed="rId11" cstate="print">
                        <a:extLst>
                          <a:ext uri="{28A0092B-C50C-407E-A947-70E740481C1C}">
                            <a14:useLocalDpi xmlns:a14="http://schemas.microsoft.com/office/drawing/2010/main" val="0"/>
                          </a:ext>
                        </a:extLst>
                      </a:blip>
                      <a:srcRect l="7055" r="7949" b="14180"/>
                      <a:stretch/>
                    </p:blipFill>
                    <p:spPr>
                      <a:xfrm>
                        <a:off x="4023360" y="2281054"/>
                        <a:ext cx="1363626" cy="914400"/>
                      </a:xfrm>
                      <a:prstGeom prst="rect">
                        <a:avLst/>
                      </a:prstGeom>
                    </p:spPr>
                  </p:pic>
                  <p:pic>
                    <p:nvPicPr>
                      <p:cNvPr id="82" name="Picture 8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89676" y="3195454"/>
                        <a:ext cx="773662" cy="914400"/>
                      </a:xfrm>
                      <a:prstGeom prst="rect">
                        <a:avLst/>
                      </a:prstGeom>
                    </p:spPr>
                  </p:pic>
                  <p:pic>
                    <p:nvPicPr>
                      <p:cNvPr id="86" name="Picture 85"/>
                      <p:cNvPicPr>
                        <a:picLocks noChangeAspect="1"/>
                      </p:cNvPicPr>
                      <p:nvPr/>
                    </p:nvPicPr>
                    <p:blipFill rotWithShape="1">
                      <a:blip r:embed="rId13" cstate="print">
                        <a:extLst>
                          <a:ext uri="{28A0092B-C50C-407E-A947-70E740481C1C}">
                            <a14:useLocalDpi xmlns:a14="http://schemas.microsoft.com/office/drawing/2010/main" val="0"/>
                          </a:ext>
                        </a:extLst>
                      </a:blip>
                      <a:srcRect l="29106" t="1845" r="21160" b="20510"/>
                      <a:stretch/>
                    </p:blipFill>
                    <p:spPr>
                      <a:xfrm>
                        <a:off x="4911852" y="3195454"/>
                        <a:ext cx="881805" cy="914400"/>
                      </a:xfrm>
                      <a:prstGeom prst="rect">
                        <a:avLst/>
                      </a:prstGeom>
                    </p:spPr>
                  </p:pic>
                  <p:pic>
                    <p:nvPicPr>
                      <p:cNvPr id="94" name="Picture 9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98480" y="2283527"/>
                        <a:ext cx="914400" cy="914400"/>
                      </a:xfrm>
                      <a:prstGeom prst="rect">
                        <a:avLst/>
                      </a:prstGeom>
                    </p:spPr>
                  </p:pic>
                  <p:pic>
                    <p:nvPicPr>
                      <p:cNvPr id="48" name="Picture 47" descr="A person in a suit smiling&#10;&#10;Description automatically generated with low confidence">
                        <a:extLst>
                          <a:ext uri="{FF2B5EF4-FFF2-40B4-BE49-F238E27FC236}">
                            <a16:creationId xmlns:a16="http://schemas.microsoft.com/office/drawing/2014/main" id="{730D0FA5-5644-4450-AF5B-2226FEAE109C}"/>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3653" t="8626" r="7196" b="20284"/>
                      <a:stretch/>
                    </p:blipFill>
                    <p:spPr>
                      <a:xfrm>
                        <a:off x="9776460" y="2281054"/>
                        <a:ext cx="918250" cy="914400"/>
                      </a:xfrm>
                      <a:prstGeom prst="rect">
                        <a:avLst/>
                      </a:prstGeom>
                    </p:spPr>
                  </p:pic>
                  <p:pic>
                    <p:nvPicPr>
                      <p:cNvPr id="49" name="Picture 48">
                        <a:extLst>
                          <a:ext uri="{FF2B5EF4-FFF2-40B4-BE49-F238E27FC236}">
                            <a16:creationId xmlns:a16="http://schemas.microsoft.com/office/drawing/2014/main" id="{13F4CBEB-028E-41D7-92C4-97A45F973CD7}"/>
                          </a:ext>
                        </a:extLst>
                      </p:cNvPr>
                      <p:cNvPicPr>
                        <a:picLocks noChangeAspect="1"/>
                      </p:cNvPicPr>
                      <p:nvPr/>
                    </p:nvPicPr>
                    <p:blipFill rotWithShape="1">
                      <a:blip r:embed="rId16">
                        <a:lum bright="20000" contrast="40000"/>
                      </a:blip>
                      <a:srcRect l="12504" t="5116" r="5483" b="22268"/>
                      <a:stretch/>
                    </p:blipFill>
                    <p:spPr>
                      <a:xfrm>
                        <a:off x="7335012" y="2281054"/>
                        <a:ext cx="912792" cy="914400"/>
                      </a:xfrm>
                      <a:prstGeom prst="rect">
                        <a:avLst/>
                      </a:prstGeom>
                      <a:ln>
                        <a:noFill/>
                      </a:ln>
                      <a:effectLst>
                        <a:outerShdw blurRad="292100" dist="139700" dir="2700000" algn="tl" rotWithShape="0">
                          <a:srgbClr val="333333">
                            <a:alpha val="65000"/>
                          </a:srgbClr>
                        </a:outerShdw>
                      </a:effectLst>
                    </p:spPr>
                  </p:pic>
                  <p:pic>
                    <p:nvPicPr>
                      <p:cNvPr id="52" name="Picture 51" descr="A person smiling for the camera&#10;&#10;Description automatically generated with low confidence">
                        <a:extLst>
                          <a:ext uri="{FF2B5EF4-FFF2-40B4-BE49-F238E27FC236}">
                            <a16:creationId xmlns:a16="http://schemas.microsoft.com/office/drawing/2014/main" id="{B9C4D02F-6C18-46C3-B862-9D71F1B56A79}"/>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9478" t="9458" r="25575" b="22946"/>
                      <a:stretch/>
                    </p:blipFill>
                    <p:spPr>
                      <a:xfrm>
                        <a:off x="8907780" y="3195454"/>
                        <a:ext cx="911025" cy="914400"/>
                      </a:xfrm>
                      <a:prstGeom prst="rect">
                        <a:avLst/>
                      </a:prstGeom>
                    </p:spPr>
                  </p:pic>
                  <p:pic>
                    <p:nvPicPr>
                      <p:cNvPr id="53" name="Picture 52" descr="A picture containing person, wall, indoor, posing&#10;&#10;Description automatically generated">
                        <a:extLst>
                          <a:ext uri="{FF2B5EF4-FFF2-40B4-BE49-F238E27FC236}">
                            <a16:creationId xmlns:a16="http://schemas.microsoft.com/office/drawing/2014/main" id="{585CECC9-588D-4C45-B6A5-661B667DBE25}"/>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42" t="10077" r="774" b="24342"/>
                      <a:stretch/>
                    </p:blipFill>
                    <p:spPr>
                      <a:xfrm>
                        <a:off x="8229600" y="1366654"/>
                        <a:ext cx="922720" cy="914400"/>
                      </a:xfrm>
                      <a:prstGeom prst="rect">
                        <a:avLst/>
                      </a:prstGeom>
                    </p:spPr>
                  </p:pic>
                  <p:pic>
                    <p:nvPicPr>
                      <p:cNvPr id="43" name="Picture 42" descr="A picture containing person, person, hairpiece&#10;&#10;Description automatically generated">
                        <a:extLst>
                          <a:ext uri="{FF2B5EF4-FFF2-40B4-BE49-F238E27FC236}">
                            <a16:creationId xmlns:a16="http://schemas.microsoft.com/office/drawing/2014/main" id="{F7B0BC66-95B9-4F9D-9450-AFF50933C48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108948" y="2281054"/>
                        <a:ext cx="674885" cy="914400"/>
                      </a:xfrm>
                      <a:prstGeom prst="rect">
                        <a:avLst/>
                      </a:prstGeom>
                    </p:spPr>
                  </p:pic>
                  <p:pic>
                    <p:nvPicPr>
                      <p:cNvPr id="61" name="Picture 60" descr="A person with a beard&#10;&#10;Description automatically generated with low confidence">
                        <a:extLst>
                          <a:ext uri="{FF2B5EF4-FFF2-40B4-BE49-F238E27FC236}">
                            <a16:creationId xmlns:a16="http://schemas.microsoft.com/office/drawing/2014/main" id="{675948A0-A192-44E3-942E-821AF1771A58}"/>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19914" t="20466" r="19794" b="19649"/>
                      <a:stretch/>
                    </p:blipFill>
                    <p:spPr>
                      <a:xfrm>
                        <a:off x="9144000" y="1366654"/>
                        <a:ext cx="910787" cy="914400"/>
                      </a:xfrm>
                      <a:prstGeom prst="rect">
                        <a:avLst/>
                      </a:prstGeom>
                    </p:spPr>
                  </p:pic>
                  <p:pic>
                    <p:nvPicPr>
                      <p:cNvPr id="64" name="Picture 63">
                        <a:extLst>
                          <a:ext uri="{FF2B5EF4-FFF2-40B4-BE49-F238E27FC236}">
                            <a16:creationId xmlns:a16="http://schemas.microsoft.com/office/drawing/2014/main" id="{828FF838-06BF-4A99-BAD3-B9D68603A1FB}"/>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566916" y="3195454"/>
                        <a:ext cx="696644" cy="914400"/>
                      </a:xfrm>
                      <a:prstGeom prst="rect">
                        <a:avLst/>
                      </a:prstGeom>
                    </p:spPr>
                  </p:pic>
                  <p:pic>
                    <p:nvPicPr>
                      <p:cNvPr id="66" name="Picture 65" descr="A person smiling for the camera&#10;&#10;Description automatically generated with low confidence">
                        <a:extLst>
                          <a:ext uri="{FF2B5EF4-FFF2-40B4-BE49-F238E27FC236}">
                            <a16:creationId xmlns:a16="http://schemas.microsoft.com/office/drawing/2014/main" id="{B157A4DB-D969-4273-900B-C7C76474DC2C}"/>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t="9209" b="17178"/>
                      <a:stretch/>
                    </p:blipFill>
                    <p:spPr>
                      <a:xfrm>
                        <a:off x="8240268" y="2281054"/>
                        <a:ext cx="873865" cy="914400"/>
                      </a:xfrm>
                      <a:prstGeom prst="rect">
                        <a:avLst/>
                      </a:prstGeom>
                    </p:spPr>
                  </p:pic>
                  <p:pic>
                    <p:nvPicPr>
                      <p:cNvPr id="67" name="Picture 66" descr="A person wearing glasses and a suit&#10;&#10;Description automatically generated with low confidence">
                        <a:extLst>
                          <a:ext uri="{FF2B5EF4-FFF2-40B4-BE49-F238E27FC236}">
                            <a16:creationId xmlns:a16="http://schemas.microsoft.com/office/drawing/2014/main" id="{2ECE1408-8074-4B8F-B207-6546CF5F8057}"/>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17880" t="6843" r="21763" b="1550"/>
                      <a:stretch/>
                    </p:blipFill>
                    <p:spPr>
                      <a:xfrm>
                        <a:off x="7261860" y="3195454"/>
                        <a:ext cx="907110" cy="914400"/>
                      </a:xfrm>
                      <a:prstGeom prst="rect">
                        <a:avLst/>
                      </a:prstGeom>
                    </p:spPr>
                  </p:pic>
                  <p:pic>
                    <p:nvPicPr>
                      <p:cNvPr id="68" name="Picture 67" descr="A person wearing a white coat&#10;&#10;Description automatically generated with low confidence">
                        <a:extLst>
                          <a:ext uri="{FF2B5EF4-FFF2-40B4-BE49-F238E27FC236}">
                            <a16:creationId xmlns:a16="http://schemas.microsoft.com/office/drawing/2014/main" id="{7E43DD2E-B7BC-4AA1-9FBB-5C98BD6871EF}"/>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1596116" y="1366654"/>
                        <a:ext cx="916325" cy="914400"/>
                      </a:xfrm>
                      <a:prstGeom prst="rect">
                        <a:avLst/>
                      </a:prstGeom>
                    </p:spPr>
                  </p:pic>
                  <p:pic>
                    <p:nvPicPr>
                      <p:cNvPr id="69" name="Picture 68" descr="A large group of people sitting at tables&#10;&#10;Description automatically generated with medium confidence">
                        <a:extLst>
                          <a:ext uri="{FF2B5EF4-FFF2-40B4-BE49-F238E27FC236}">
                            <a16:creationId xmlns:a16="http://schemas.microsoft.com/office/drawing/2014/main" id="{0277225F-2A19-421F-9DC4-A23BEF3F41FA}"/>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t="52248" r="11318"/>
                      <a:stretch/>
                    </p:blipFill>
                    <p:spPr>
                      <a:xfrm>
                        <a:off x="4297680" y="1366654"/>
                        <a:ext cx="2264230" cy="914400"/>
                      </a:xfrm>
                      <a:prstGeom prst="rect">
                        <a:avLst/>
                      </a:prstGeom>
                    </p:spPr>
                  </p:pic>
                  <p:pic>
                    <p:nvPicPr>
                      <p:cNvPr id="70" name="Picture 69" descr="A person wearing glasses&#10;&#10;Description automatically generated with medium confidence">
                        <a:extLst>
                          <a:ext uri="{FF2B5EF4-FFF2-40B4-BE49-F238E27FC236}">
                            <a16:creationId xmlns:a16="http://schemas.microsoft.com/office/drawing/2014/main" id="{31B8F2A5-5821-4628-8176-3A9C1FD3E4E6}"/>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30095" t="7753" r="24398" b="24031"/>
                      <a:stretch/>
                    </p:blipFill>
                    <p:spPr>
                      <a:xfrm>
                        <a:off x="7399020" y="1366654"/>
                        <a:ext cx="918557" cy="914400"/>
                      </a:xfrm>
                      <a:prstGeom prst="rect">
                        <a:avLst/>
                      </a:prstGeom>
                    </p:spPr>
                  </p:pic>
                </p:grpSp>
              </p:grpSp>
            </p:grpSp>
            <p:pic>
              <p:nvPicPr>
                <p:cNvPr id="77" name="Picture 76" descr="A person wearing glasses&#10;&#10;Description automatically generated with low confidence">
                  <a:extLst>
                    <a:ext uri="{FF2B5EF4-FFF2-40B4-BE49-F238E27FC236}">
                      <a16:creationId xmlns:a16="http://schemas.microsoft.com/office/drawing/2014/main" id="{C4511810-4E68-4322-8F1F-6852FEB1DCCC}"/>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28788" r="17968"/>
                <a:stretch/>
              </p:blipFill>
              <p:spPr>
                <a:xfrm>
                  <a:off x="10928604" y="1371600"/>
                  <a:ext cx="733015" cy="914400"/>
                </a:xfrm>
                <a:prstGeom prst="rect">
                  <a:avLst/>
                </a:prstGeom>
              </p:spPr>
            </p:pic>
          </p:grpSp>
          <p:pic>
            <p:nvPicPr>
              <p:cNvPr id="78" name="Picture 77">
                <a:extLst>
                  <a:ext uri="{FF2B5EF4-FFF2-40B4-BE49-F238E27FC236}">
                    <a16:creationId xmlns:a16="http://schemas.microsoft.com/office/drawing/2014/main" id="{A289FF96-6511-48E2-B5AC-A0F69A482C9A}"/>
                  </a:ext>
                </a:extLst>
              </p:cNvPr>
              <p:cNvPicPr>
                <a:picLocks noChangeAspect="1"/>
              </p:cNvPicPr>
              <p:nvPr/>
            </p:nvPicPr>
            <p:blipFill rotWithShape="1">
              <a:blip r:embed="rId28"/>
              <a:srcRect b="18922"/>
              <a:stretch/>
            </p:blipFill>
            <p:spPr>
              <a:xfrm>
                <a:off x="5788152" y="1645920"/>
                <a:ext cx="927583" cy="914400"/>
              </a:xfrm>
              <a:prstGeom prst="rect">
                <a:avLst/>
              </a:prstGeom>
            </p:spPr>
          </p:pic>
        </p:grpSp>
        <p:pic>
          <p:nvPicPr>
            <p:cNvPr id="90" name="Picture 89" descr="A person with long hair wearing glasses&#10;&#10;Description automatically generated with low confidence">
              <a:extLst>
                <a:ext uri="{FF2B5EF4-FFF2-40B4-BE49-F238E27FC236}">
                  <a16:creationId xmlns:a16="http://schemas.microsoft.com/office/drawing/2014/main" id="{853B8C89-755D-4D85-9AAE-1F0ACABBE8C7}"/>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281160" y="1645920"/>
              <a:ext cx="876639" cy="914400"/>
            </a:xfrm>
            <a:prstGeom prst="rect">
              <a:avLst/>
            </a:prstGeom>
          </p:spPr>
        </p:pic>
      </p:grpSp>
      <p:pic>
        <p:nvPicPr>
          <p:cNvPr id="54" name="Picture 53">
            <a:extLst>
              <a:ext uri="{FF2B5EF4-FFF2-40B4-BE49-F238E27FC236}">
                <a16:creationId xmlns:a16="http://schemas.microsoft.com/office/drawing/2014/main" id="{78AA793D-7B21-459A-9AEE-AD0AF5463200}"/>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l="9885" t="13818" r="10913"/>
          <a:stretch/>
        </p:blipFill>
        <p:spPr>
          <a:xfrm>
            <a:off x="3026664" y="3474720"/>
            <a:ext cx="1120462" cy="914400"/>
          </a:xfrm>
          <a:prstGeom prst="rect">
            <a:avLst/>
          </a:prstGeom>
        </p:spPr>
      </p:pic>
      <p:pic>
        <p:nvPicPr>
          <p:cNvPr id="57" name="Picture 56" descr="A person smiling for the camera&#10;&#10;Description automatically generated with low confidence">
            <a:extLst>
              <a:ext uri="{FF2B5EF4-FFF2-40B4-BE49-F238E27FC236}">
                <a16:creationId xmlns:a16="http://schemas.microsoft.com/office/drawing/2014/main" id="{54CB4AC7-CAB0-4879-B6E6-A4BF0F3EC002}"/>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l="17758" t="6665" r="14000" b="2481"/>
          <a:stretch/>
        </p:blipFill>
        <p:spPr>
          <a:xfrm>
            <a:off x="7315200" y="3474720"/>
            <a:ext cx="915960" cy="914400"/>
          </a:xfrm>
          <a:prstGeom prst="rect">
            <a:avLst/>
          </a:prstGeom>
        </p:spPr>
      </p:pic>
      <p:pic>
        <p:nvPicPr>
          <p:cNvPr id="58" name="Picture 57" descr="A person with blonde hair&#10;&#10;Description automatically generated with medium confidence">
            <a:extLst>
              <a:ext uri="{FF2B5EF4-FFF2-40B4-BE49-F238E27FC236}">
                <a16:creationId xmlns:a16="http://schemas.microsoft.com/office/drawing/2014/main" id="{9B725D96-14CA-4B0A-A0D1-75343595176E}"/>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608576" y="2558935"/>
            <a:ext cx="969818" cy="917171"/>
          </a:xfrm>
          <a:prstGeom prst="rect">
            <a:avLst/>
          </a:prstGeom>
        </p:spPr>
      </p:pic>
      <p:pic>
        <p:nvPicPr>
          <p:cNvPr id="59" name="Picture 58">
            <a:extLst>
              <a:ext uri="{FF2B5EF4-FFF2-40B4-BE49-F238E27FC236}">
                <a16:creationId xmlns:a16="http://schemas.microsoft.com/office/drawing/2014/main" id="{845E8005-A534-461C-8057-610C984DB0DD}"/>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l="16560" t="4095" r="508"/>
          <a:stretch/>
        </p:blipFill>
        <p:spPr>
          <a:xfrm>
            <a:off x="5550408" y="2560320"/>
            <a:ext cx="1054293" cy="914400"/>
          </a:xfrm>
          <a:prstGeom prst="rect">
            <a:avLst/>
          </a:prstGeom>
        </p:spPr>
      </p:pic>
      <p:pic>
        <p:nvPicPr>
          <p:cNvPr id="60" name="Picture 59" descr="A picture containing building, person&#10;&#10;Description automatically generated">
            <a:extLst>
              <a:ext uri="{FF2B5EF4-FFF2-40B4-BE49-F238E27FC236}">
                <a16:creationId xmlns:a16="http://schemas.microsoft.com/office/drawing/2014/main" id="{04453C56-B58C-403B-8F72-0B0E13EDE730}"/>
              </a:ext>
            </a:extLst>
          </p:cNvPr>
          <p:cNvPicPr>
            <a:picLocks noChangeAspect="1"/>
          </p:cNvPicPr>
          <p:nvPr/>
        </p:nvPicPr>
        <p:blipFill rotWithShape="1">
          <a:blip r:embed="rId34" cstate="print">
            <a:extLst>
              <a:ext uri="{28A0092B-C50C-407E-A947-70E740481C1C}">
                <a14:useLocalDpi xmlns:a14="http://schemas.microsoft.com/office/drawing/2010/main" val="0"/>
              </a:ext>
            </a:extLst>
          </a:blip>
          <a:srcRect l="28379" t="11930" r="26427" b="19825"/>
          <a:stretch/>
        </p:blipFill>
        <p:spPr>
          <a:xfrm>
            <a:off x="10835640" y="3474720"/>
            <a:ext cx="907348" cy="914400"/>
          </a:xfrm>
          <a:prstGeom prst="rect">
            <a:avLst/>
          </a:prstGeom>
        </p:spPr>
      </p:pic>
      <p:pic>
        <p:nvPicPr>
          <p:cNvPr id="62" name="Picture 61" descr="A person smiling for the camera&#10;&#10;Description automatically generated with low confidence">
            <a:extLst>
              <a:ext uri="{FF2B5EF4-FFF2-40B4-BE49-F238E27FC236}">
                <a16:creationId xmlns:a16="http://schemas.microsoft.com/office/drawing/2014/main" id="{0CBAA010-509C-4282-AB91-9167B31FD809}"/>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9948672" y="3477193"/>
            <a:ext cx="914400" cy="914400"/>
          </a:xfrm>
          <a:prstGeom prst="rect">
            <a:avLst/>
          </a:prstGeom>
        </p:spPr>
      </p:pic>
    </p:spTree>
    <p:extLst>
      <p:ext uri="{BB962C8B-B14F-4D97-AF65-F5344CB8AC3E}">
        <p14:creationId xmlns:p14="http://schemas.microsoft.com/office/powerpoint/2010/main" val="2579996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EDB12-6558-43DC-A013-F27186D49AA8}"/>
              </a:ext>
            </a:extLst>
          </p:cNvPr>
          <p:cNvSpPr>
            <a:spLocks noGrp="1"/>
          </p:cNvSpPr>
          <p:nvPr>
            <p:ph type="ctrTitle"/>
          </p:nvPr>
        </p:nvSpPr>
        <p:spPr/>
        <p:txBody>
          <a:bodyPr>
            <a:normAutofit/>
          </a:bodyPr>
          <a:lstStyle/>
          <a:p>
            <a:r>
              <a:rPr lang="en-US" dirty="0"/>
              <a:t>Supplemental</a:t>
            </a:r>
          </a:p>
        </p:txBody>
      </p:sp>
      <p:sp>
        <p:nvSpPr>
          <p:cNvPr id="3" name="Subtitle 2">
            <a:extLst>
              <a:ext uri="{FF2B5EF4-FFF2-40B4-BE49-F238E27FC236}">
                <a16:creationId xmlns:a16="http://schemas.microsoft.com/office/drawing/2014/main" id="{90AE0AA6-1D40-42C9-AABD-B2582767B5E3}"/>
              </a:ext>
            </a:extLst>
          </p:cNvPr>
          <p:cNvSpPr>
            <a:spLocks noGrp="1"/>
          </p:cNvSpPr>
          <p:nvPr>
            <p:ph type="subTitle" idx="1"/>
          </p:nvPr>
        </p:nvSpPr>
        <p:spPr/>
        <p:txBody>
          <a:bodyPr/>
          <a:lstStyle/>
          <a:p>
            <a:r>
              <a:rPr lang="en-US" dirty="0"/>
              <a:t>Jochum, Michael D.</a:t>
            </a:r>
            <a:br>
              <a:rPr lang="en-US" dirty="0"/>
            </a:br>
            <a:endParaRPr lang="en-US" dirty="0"/>
          </a:p>
        </p:txBody>
      </p:sp>
    </p:spTree>
    <p:extLst>
      <p:ext uri="{BB962C8B-B14F-4D97-AF65-F5344CB8AC3E}">
        <p14:creationId xmlns:p14="http://schemas.microsoft.com/office/powerpoint/2010/main" val="2410455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966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F140B2-0B78-D9F2-E512-69F4AF124262}"/>
              </a:ext>
            </a:extLst>
          </p:cNvPr>
          <p:cNvPicPr>
            <a:picLocks noChangeAspect="1"/>
          </p:cNvPicPr>
          <p:nvPr/>
        </p:nvPicPr>
        <p:blipFill>
          <a:blip r:embed="rId3"/>
          <a:stretch>
            <a:fillRect/>
          </a:stretch>
        </p:blipFill>
        <p:spPr>
          <a:xfrm>
            <a:off x="477672" y="235815"/>
            <a:ext cx="7580478" cy="6348389"/>
          </a:xfrm>
          <a:prstGeom prst="rect">
            <a:avLst/>
          </a:prstGeom>
        </p:spPr>
      </p:pic>
    </p:spTree>
    <p:extLst>
      <p:ext uri="{BB962C8B-B14F-4D97-AF65-F5344CB8AC3E}">
        <p14:creationId xmlns:p14="http://schemas.microsoft.com/office/powerpoint/2010/main" val="1646751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ell phone&#10;&#10;Description automatically generated">
            <a:extLst>
              <a:ext uri="{FF2B5EF4-FFF2-40B4-BE49-F238E27FC236}">
                <a16:creationId xmlns:a16="http://schemas.microsoft.com/office/drawing/2014/main" id="{617CF031-88D8-43DE-B70D-99C1DAD9130A}"/>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898"/>
          <a:stretch/>
        </p:blipFill>
        <p:spPr>
          <a:xfrm>
            <a:off x="5294107" y="926323"/>
            <a:ext cx="4934474" cy="5073449"/>
          </a:xfrm>
          <a:prstGeom prst="rect">
            <a:avLst/>
          </a:prstGeom>
        </p:spPr>
      </p:pic>
      <p:sp>
        <p:nvSpPr>
          <p:cNvPr id="3" name="TextBox 2">
            <a:extLst>
              <a:ext uri="{FF2B5EF4-FFF2-40B4-BE49-F238E27FC236}">
                <a16:creationId xmlns:a16="http://schemas.microsoft.com/office/drawing/2014/main" id="{6D5407EA-3527-49BB-90E2-0D27BFB34CAD}"/>
              </a:ext>
            </a:extLst>
          </p:cNvPr>
          <p:cNvSpPr txBox="1"/>
          <p:nvPr/>
        </p:nvSpPr>
        <p:spPr>
          <a:xfrm>
            <a:off x="465674" y="451043"/>
            <a:ext cx="2086918" cy="369332"/>
          </a:xfrm>
          <a:prstGeom prst="rect">
            <a:avLst/>
          </a:prstGeom>
          <a:noFill/>
        </p:spPr>
        <p:txBody>
          <a:bodyPr wrap="none" rtlCol="0">
            <a:spAutoFit/>
          </a:bodyPr>
          <a:lstStyle/>
          <a:p>
            <a:r>
              <a:rPr lang="en-US" dirty="0"/>
              <a:t>A) Mid-v</a:t>
            </a:r>
            <a:r>
              <a:rPr lang="pl-PL" dirty="0"/>
              <a:t>aginal canal</a:t>
            </a:r>
            <a:endParaRPr lang="en-US" dirty="0"/>
          </a:p>
        </p:txBody>
      </p:sp>
      <p:sp>
        <p:nvSpPr>
          <p:cNvPr id="6" name="TextBox 5">
            <a:extLst>
              <a:ext uri="{FF2B5EF4-FFF2-40B4-BE49-F238E27FC236}">
                <a16:creationId xmlns:a16="http://schemas.microsoft.com/office/drawing/2014/main" id="{AC9B597B-4C70-47AC-AF55-B60E2F67DE15}"/>
              </a:ext>
            </a:extLst>
          </p:cNvPr>
          <p:cNvSpPr txBox="1"/>
          <p:nvPr/>
        </p:nvSpPr>
        <p:spPr>
          <a:xfrm>
            <a:off x="10568086" y="383588"/>
            <a:ext cx="1009122" cy="369332"/>
          </a:xfrm>
          <a:prstGeom prst="rect">
            <a:avLst/>
          </a:prstGeom>
          <a:noFill/>
        </p:spPr>
        <p:txBody>
          <a:bodyPr wrap="none" rtlCol="0">
            <a:spAutoFit/>
          </a:bodyPr>
          <a:lstStyle/>
          <a:p>
            <a:r>
              <a:rPr lang="en-US" dirty="0"/>
              <a:t>C) Cervix</a:t>
            </a:r>
          </a:p>
        </p:txBody>
      </p:sp>
      <p:sp>
        <p:nvSpPr>
          <p:cNvPr id="4" name="TextBox 3">
            <a:extLst>
              <a:ext uri="{FF2B5EF4-FFF2-40B4-BE49-F238E27FC236}">
                <a16:creationId xmlns:a16="http://schemas.microsoft.com/office/drawing/2014/main" id="{6709FE78-4D0D-46BC-B2B6-6CD70934FD10}"/>
              </a:ext>
            </a:extLst>
          </p:cNvPr>
          <p:cNvSpPr txBox="1"/>
          <p:nvPr/>
        </p:nvSpPr>
        <p:spPr>
          <a:xfrm>
            <a:off x="5727225" y="451043"/>
            <a:ext cx="1956561" cy="369332"/>
          </a:xfrm>
          <a:prstGeom prst="rect">
            <a:avLst/>
          </a:prstGeom>
          <a:noFill/>
        </p:spPr>
        <p:txBody>
          <a:bodyPr wrap="none" rtlCol="0">
            <a:spAutoFit/>
          </a:bodyPr>
          <a:lstStyle/>
          <a:p>
            <a:r>
              <a:rPr lang="en-US" dirty="0"/>
              <a:t>B) Vaginal Introitus</a:t>
            </a:r>
          </a:p>
        </p:txBody>
      </p:sp>
      <p:sp>
        <p:nvSpPr>
          <p:cNvPr id="7" name="TextBox 6">
            <a:extLst>
              <a:ext uri="{FF2B5EF4-FFF2-40B4-BE49-F238E27FC236}">
                <a16:creationId xmlns:a16="http://schemas.microsoft.com/office/drawing/2014/main" id="{E1D0AC35-20B1-4A70-B0B4-2391FB40EF6D}"/>
              </a:ext>
            </a:extLst>
          </p:cNvPr>
          <p:cNvSpPr txBox="1"/>
          <p:nvPr/>
        </p:nvSpPr>
        <p:spPr>
          <a:xfrm>
            <a:off x="0" y="6211669"/>
            <a:ext cx="12192000"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Figure X. Wilcox test comparisons of differentially expressed genera associated with Type 1 Diabetes in the A) </a:t>
            </a:r>
            <a:r>
              <a:rPr lang="pl-PL" sz="1600" dirty="0" err="1">
                <a:latin typeface="Times New Roman" panose="02020603050405020304" pitchFamily="18" charset="0"/>
                <a:cs typeface="Times New Roman" panose="02020603050405020304" pitchFamily="18" charset="0"/>
              </a:rPr>
              <a:t>Vaginal</a:t>
            </a:r>
            <a:r>
              <a:rPr lang="pl-PL" sz="1600" dirty="0">
                <a:latin typeface="Times New Roman" panose="02020603050405020304" pitchFamily="18" charset="0"/>
                <a:cs typeface="Times New Roman" panose="02020603050405020304" pitchFamily="18" charset="0"/>
              </a:rPr>
              <a:t> canal</a:t>
            </a:r>
            <a:r>
              <a:rPr lang="en-US" sz="1600" dirty="0">
                <a:latin typeface="Times New Roman" panose="02020603050405020304" pitchFamily="18" charset="0"/>
                <a:cs typeface="Times New Roman" panose="02020603050405020304" pitchFamily="18" charset="0"/>
              </a:rPr>
              <a:t>, B) Vaginal Introitus, C) Cervix, and D)</a:t>
            </a:r>
            <a:r>
              <a:rPr lang="pl-PL"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Anus samples</a:t>
            </a:r>
          </a:p>
        </p:txBody>
      </p:sp>
      <p:pic>
        <p:nvPicPr>
          <p:cNvPr id="11" name="Picture 10" descr="A screenshot of a cell phone&#10;&#10;Description automatically generated">
            <a:extLst>
              <a:ext uri="{FF2B5EF4-FFF2-40B4-BE49-F238E27FC236}">
                <a16:creationId xmlns:a16="http://schemas.microsoft.com/office/drawing/2014/main" id="{9E7216A5-67F6-4281-963C-1345C79BDCB4}"/>
              </a:ext>
            </a:extLst>
          </p:cNvPr>
          <p:cNvPicPr>
            <a:picLocks noChangeAspect="1"/>
          </p:cNvPicPr>
          <p:nvPr/>
        </p:nvPicPr>
        <p:blipFill rotWithShape="1">
          <a:blip r:embed="rId3">
            <a:extLst>
              <a:ext uri="{28A0092B-C50C-407E-A947-70E740481C1C}">
                <a14:useLocalDpi xmlns:a14="http://schemas.microsoft.com/office/drawing/2010/main" val="0"/>
              </a:ext>
            </a:extLst>
          </a:blip>
          <a:srcRect t="5185"/>
          <a:stretch/>
        </p:blipFill>
        <p:spPr>
          <a:xfrm>
            <a:off x="1" y="941634"/>
            <a:ext cx="5334745" cy="5058138"/>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292FBA35-973A-432B-96BD-8D0795953E20}"/>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3533"/>
          <a:stretch/>
        </p:blipFill>
        <p:spPr>
          <a:xfrm>
            <a:off x="10187940" y="853504"/>
            <a:ext cx="1922779" cy="5146268"/>
          </a:xfrm>
          <a:prstGeom prst="rect">
            <a:avLst/>
          </a:prstGeom>
        </p:spPr>
      </p:pic>
    </p:spTree>
    <p:extLst>
      <p:ext uri="{BB962C8B-B14F-4D97-AF65-F5344CB8AC3E}">
        <p14:creationId xmlns:p14="http://schemas.microsoft.com/office/powerpoint/2010/main" val="2695718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11CA37-B737-B5DA-7103-3CE5D96A1782}"/>
              </a:ext>
            </a:extLst>
          </p:cNvPr>
          <p:cNvSpPr>
            <a:spLocks noGrp="1"/>
          </p:cNvSpPr>
          <p:nvPr>
            <p:ph idx="1"/>
          </p:nvPr>
        </p:nvSpPr>
        <p:spPr>
          <a:xfrm>
            <a:off x="664945" y="497337"/>
            <a:ext cx="10515600" cy="6018965"/>
          </a:xfrm>
        </p:spPr>
        <p:txBody>
          <a:bodyPr>
            <a:noAutofit/>
          </a:bodyPr>
          <a:lstStyle/>
          <a:p>
            <a:pPr marL="0" lvl="0" indent="0">
              <a:buNone/>
            </a:pPr>
            <a:r>
              <a:rPr lang="en-US" sz="2400" b="1" dirty="0">
                <a:effectLst/>
                <a:ea typeface="Calibri" panose="020F0502020204030204" pitchFamily="34" charset="0"/>
              </a:rPr>
              <a:t>Objective </a:t>
            </a:r>
            <a:r>
              <a:rPr lang="en-US" sz="2400" b="1" dirty="0">
                <a:ea typeface="Calibri" panose="020F0502020204030204" pitchFamily="34" charset="0"/>
              </a:rPr>
              <a:t>: </a:t>
            </a:r>
            <a:r>
              <a:rPr lang="en-US" sz="2400" dirty="0">
                <a:ea typeface="Calibri" panose="020F0502020204030204" pitchFamily="34" charset="0"/>
              </a:rPr>
              <a:t>I</a:t>
            </a:r>
            <a:r>
              <a:rPr lang="en-US" sz="2400" dirty="0">
                <a:effectLst/>
                <a:ea typeface="Calibri" panose="020F0502020204030204" pitchFamily="34" charset="0"/>
              </a:rPr>
              <a:t>nvestigate </a:t>
            </a:r>
            <a:r>
              <a:rPr lang="en-US" sz="2400" b="1" dirty="0">
                <a:effectLst/>
                <a:ea typeface="Calibri" panose="020F0502020204030204" pitchFamily="34" charset="0"/>
              </a:rPr>
              <a:t>the impact of Type 1 Diabetes</a:t>
            </a:r>
            <a:r>
              <a:rPr lang="en-US" sz="2400" dirty="0">
                <a:effectLst/>
                <a:ea typeface="Calibri" panose="020F0502020204030204" pitchFamily="34" charset="0"/>
              </a:rPr>
              <a:t> on the ability for </a:t>
            </a:r>
            <a:r>
              <a:rPr lang="en-US" sz="2400" b="1" dirty="0">
                <a:solidFill>
                  <a:schemeClr val="accent1"/>
                </a:solidFill>
                <a:effectLst/>
                <a:ea typeface="Calibri" panose="020F0502020204030204" pitchFamily="34" charset="0"/>
              </a:rPr>
              <a:t>maternal microbiomes </a:t>
            </a:r>
            <a:r>
              <a:rPr lang="en-US" sz="2400" dirty="0">
                <a:effectLst/>
                <a:ea typeface="Calibri" panose="020F0502020204030204" pitchFamily="34" charset="0"/>
              </a:rPr>
              <a:t>to </a:t>
            </a:r>
            <a:r>
              <a:rPr lang="en-US" sz="2400" b="1" dirty="0">
                <a:effectLst/>
                <a:ea typeface="Calibri" panose="020F0502020204030204" pitchFamily="34" charset="0"/>
              </a:rPr>
              <a:t>contribute to the inoculation and establishment </a:t>
            </a:r>
            <a:r>
              <a:rPr lang="en-US" sz="2400" dirty="0">
                <a:effectLst/>
                <a:ea typeface="Calibri" panose="020F0502020204030204" pitchFamily="34" charset="0"/>
              </a:rPr>
              <a:t>of the </a:t>
            </a:r>
            <a:r>
              <a:rPr lang="en-US" sz="2400" b="1" dirty="0">
                <a:solidFill>
                  <a:schemeClr val="accent2"/>
                </a:solidFill>
                <a:effectLst/>
                <a:ea typeface="Calibri" panose="020F0502020204030204" pitchFamily="34" charset="0"/>
              </a:rPr>
              <a:t>neonatal microbiomes</a:t>
            </a:r>
            <a:r>
              <a:rPr lang="en-US" sz="2400" b="1" dirty="0">
                <a:effectLst/>
                <a:ea typeface="Calibri" panose="020F0502020204030204" pitchFamily="34" charset="0"/>
              </a:rPr>
              <a:t>.</a:t>
            </a:r>
            <a:r>
              <a:rPr lang="en-US" sz="2400" b="1" dirty="0">
                <a:solidFill>
                  <a:srgbClr val="4472C4"/>
                </a:solidFill>
                <a:latin typeface="Calibri" panose="020F0502020204030204" pitchFamily="34" charset="0"/>
              </a:rPr>
              <a:t> </a:t>
            </a:r>
          </a:p>
          <a:p>
            <a:pPr marL="0" lvl="0" indent="0">
              <a:buNone/>
            </a:pPr>
            <a:r>
              <a:rPr lang="en-US" sz="2400" b="1" dirty="0">
                <a:effectLst/>
                <a:ea typeface="Calibri" panose="020F0502020204030204" pitchFamily="34" charset="0"/>
              </a:rPr>
              <a:t>Hypothesis :</a:t>
            </a:r>
            <a:r>
              <a:rPr lang="en-US" sz="2400" dirty="0">
                <a:effectLst/>
                <a:ea typeface="Calibri" panose="020F0502020204030204" pitchFamily="34" charset="0"/>
              </a:rPr>
              <a:t>  When </a:t>
            </a:r>
            <a:r>
              <a:rPr lang="en-US" sz="2400" b="1" dirty="0">
                <a:effectLst/>
                <a:ea typeface="Calibri" panose="020F0502020204030204" pitchFamily="34" charset="0"/>
              </a:rPr>
              <a:t>Type 1 Diabetes glycemic index </a:t>
            </a:r>
            <a:r>
              <a:rPr lang="en-US" sz="2400" dirty="0">
                <a:effectLst/>
                <a:ea typeface="Calibri" panose="020F0502020204030204" pitchFamily="34" charset="0"/>
              </a:rPr>
              <a:t>was </a:t>
            </a:r>
            <a:r>
              <a:rPr lang="en-US" sz="2400" b="1" dirty="0">
                <a:effectLst/>
                <a:ea typeface="Calibri" panose="020F0502020204030204" pitchFamily="34" charset="0"/>
              </a:rPr>
              <a:t>properly controlled</a:t>
            </a:r>
            <a:r>
              <a:rPr lang="en-US" sz="2400" dirty="0">
                <a:effectLst/>
                <a:ea typeface="Calibri" panose="020F0502020204030204" pitchFamily="34" charset="0"/>
              </a:rPr>
              <a:t>, the confounding effects of </a:t>
            </a:r>
            <a:r>
              <a:rPr lang="en-US" sz="2400" b="1" dirty="0">
                <a:effectLst/>
                <a:ea typeface="Calibri" panose="020F0502020204030204" pitchFamily="34" charset="0"/>
              </a:rPr>
              <a:t>maternal disease would bear a greater influence </a:t>
            </a:r>
            <a:r>
              <a:rPr lang="en-US" sz="2400" dirty="0">
                <a:effectLst/>
                <a:ea typeface="Calibri" panose="020F0502020204030204" pitchFamily="34" charset="0"/>
              </a:rPr>
              <a:t>on the </a:t>
            </a:r>
            <a:r>
              <a:rPr lang="en-US" sz="2400" b="1" dirty="0">
                <a:solidFill>
                  <a:schemeClr val="accent1"/>
                </a:solidFill>
                <a:effectLst/>
                <a:ea typeface="Calibri" panose="020F0502020204030204" pitchFamily="34" charset="0"/>
              </a:rPr>
              <a:t>maternal microbiomes </a:t>
            </a:r>
            <a:r>
              <a:rPr lang="en-US" sz="2400" dirty="0">
                <a:effectLst/>
                <a:ea typeface="Calibri" panose="020F0502020204030204" pitchFamily="34" charset="0"/>
              </a:rPr>
              <a:t>ability to </a:t>
            </a:r>
            <a:r>
              <a:rPr lang="en-US" sz="2400" b="1" dirty="0">
                <a:solidFill>
                  <a:schemeClr val="accent2"/>
                </a:solidFill>
                <a:effectLst/>
                <a:ea typeface="Calibri" panose="020F0502020204030204" pitchFamily="34" charset="0"/>
              </a:rPr>
              <a:t>impact the offspring’s microbiome community </a:t>
            </a:r>
            <a:r>
              <a:rPr lang="en-US" sz="2400" dirty="0">
                <a:effectLst/>
                <a:ea typeface="Calibri" panose="020F0502020204030204" pitchFamily="34" charset="0"/>
              </a:rPr>
              <a:t>assemblage as compared to the disease itself.</a:t>
            </a:r>
            <a:endParaRPr lang="en-US" sz="2400" b="1" dirty="0">
              <a:effectLst/>
              <a:ea typeface="Calibri" panose="020F0502020204030204" pitchFamily="34" charset="0"/>
            </a:endParaRPr>
          </a:p>
          <a:p>
            <a:pPr marL="0" lvl="0" indent="0">
              <a:buNone/>
            </a:pPr>
            <a:r>
              <a:rPr lang="en-US" sz="2400" b="1" dirty="0">
                <a:effectLst/>
                <a:ea typeface="Calibri" panose="020F0502020204030204" pitchFamily="34" charset="0"/>
              </a:rPr>
              <a:t>Aims :  </a:t>
            </a:r>
            <a:r>
              <a:rPr lang="en-US" sz="2400" dirty="0">
                <a:solidFill>
                  <a:schemeClr val="tx2"/>
                </a:solidFill>
              </a:rPr>
              <a:t> </a:t>
            </a:r>
            <a:endParaRPr lang="en-US" sz="2400" b="1" dirty="0">
              <a:effectLst/>
              <a:ea typeface="Calibri" panose="020F0502020204030204" pitchFamily="34" charset="0"/>
            </a:endParaRPr>
          </a:p>
          <a:p>
            <a:pPr marL="914400" lvl="1" indent="-457200">
              <a:buFont typeface="+mj-lt"/>
              <a:buAutoNum type="arabicPeriod"/>
            </a:pPr>
            <a:r>
              <a:rPr lang="en-US" dirty="0"/>
              <a:t>Characterize the</a:t>
            </a:r>
            <a:r>
              <a:rPr lang="en-US" dirty="0">
                <a:solidFill>
                  <a:schemeClr val="accent1"/>
                </a:solidFill>
              </a:rPr>
              <a:t> </a:t>
            </a:r>
            <a:r>
              <a:rPr lang="en-US" b="1" dirty="0">
                <a:solidFill>
                  <a:schemeClr val="accent1"/>
                </a:solidFill>
              </a:rPr>
              <a:t>maternal </a:t>
            </a:r>
            <a:r>
              <a:rPr lang="en-US" dirty="0"/>
              <a:t>and </a:t>
            </a:r>
            <a:r>
              <a:rPr lang="en-US" b="1" dirty="0">
                <a:solidFill>
                  <a:schemeClr val="accent2"/>
                </a:solidFill>
              </a:rPr>
              <a:t>neonatal</a:t>
            </a:r>
            <a:r>
              <a:rPr lang="en-US" b="1" dirty="0"/>
              <a:t> </a:t>
            </a:r>
            <a:r>
              <a:rPr lang="en-US" dirty="0"/>
              <a:t>microbiomes, and </a:t>
            </a:r>
            <a:r>
              <a:rPr lang="en-US" b="1" dirty="0"/>
              <a:t>compare the differences </a:t>
            </a:r>
            <a:r>
              <a:rPr lang="en-US" dirty="0"/>
              <a:t>observed by </a:t>
            </a:r>
            <a:r>
              <a:rPr lang="en-US" b="1" dirty="0"/>
              <a:t>disease state</a:t>
            </a:r>
            <a:r>
              <a:rPr lang="en-US" dirty="0"/>
              <a:t>, </a:t>
            </a:r>
            <a:r>
              <a:rPr lang="en-US" b="1" dirty="0"/>
              <a:t>delivery mode</a:t>
            </a:r>
            <a:r>
              <a:rPr lang="en-US" dirty="0"/>
              <a:t>, and </a:t>
            </a:r>
            <a:r>
              <a:rPr lang="en-US" b="1" dirty="0"/>
              <a:t>glycemic index</a:t>
            </a:r>
            <a:r>
              <a:rPr lang="en-US" dirty="0"/>
              <a:t>.</a:t>
            </a:r>
            <a:br>
              <a:rPr lang="en-US" dirty="0"/>
            </a:br>
            <a:endParaRPr lang="en-US" dirty="0"/>
          </a:p>
          <a:p>
            <a:pPr marL="914400" lvl="1" indent="-457200">
              <a:buFont typeface="+mj-lt"/>
              <a:buAutoNum type="arabicPeriod"/>
            </a:pPr>
            <a:r>
              <a:rPr lang="en-US" dirty="0"/>
              <a:t>Investigate aspects of </a:t>
            </a:r>
            <a:r>
              <a:rPr lang="en-US" b="1" dirty="0"/>
              <a:t>microbiota transfer </a:t>
            </a:r>
            <a:r>
              <a:rPr lang="en-US" dirty="0"/>
              <a:t>from the </a:t>
            </a:r>
            <a:r>
              <a:rPr lang="en-US" b="1" dirty="0">
                <a:solidFill>
                  <a:schemeClr val="accent1"/>
                </a:solidFill>
              </a:rPr>
              <a:t>maternal microbiomes </a:t>
            </a:r>
            <a:r>
              <a:rPr lang="en-US" dirty="0"/>
              <a:t>to the </a:t>
            </a:r>
            <a:r>
              <a:rPr lang="en-US" b="1" dirty="0">
                <a:solidFill>
                  <a:schemeClr val="accent2"/>
                </a:solidFill>
              </a:rPr>
              <a:t>neonatal microbiomes </a:t>
            </a:r>
            <a:r>
              <a:rPr lang="en-US" dirty="0"/>
              <a:t>by </a:t>
            </a:r>
            <a:r>
              <a:rPr lang="en-US" b="1" dirty="0"/>
              <a:t>disease state </a:t>
            </a:r>
            <a:r>
              <a:rPr lang="en-US" dirty="0"/>
              <a:t>and </a:t>
            </a:r>
            <a:r>
              <a:rPr lang="en-US" b="1" dirty="0"/>
              <a:t>delivery mode</a:t>
            </a:r>
            <a:r>
              <a:rPr lang="en-US" dirty="0"/>
              <a:t>.</a:t>
            </a:r>
            <a:br>
              <a:rPr lang="en-US" dirty="0"/>
            </a:br>
            <a:endParaRPr lang="en-US" dirty="0"/>
          </a:p>
          <a:p>
            <a:pPr marL="914400" lvl="1" indent="-457200">
              <a:buFont typeface="+mj-lt"/>
              <a:buAutoNum type="arabicPeriod"/>
            </a:pPr>
            <a:r>
              <a:rPr lang="en-US" dirty="0"/>
              <a:t>Analyze the </a:t>
            </a:r>
            <a:r>
              <a:rPr lang="en-US" b="1" dirty="0"/>
              <a:t>impact of confounding variables </a:t>
            </a:r>
            <a:r>
              <a:rPr lang="en-US" dirty="0"/>
              <a:t>such a </a:t>
            </a:r>
            <a:r>
              <a:rPr lang="en-US" b="1" dirty="0"/>
              <a:t>cesarean section</a:t>
            </a:r>
            <a:r>
              <a:rPr lang="en-US" dirty="0"/>
              <a:t>, </a:t>
            </a:r>
            <a:r>
              <a:rPr lang="en-US" b="1" dirty="0"/>
              <a:t>antibiotic prophylaxis</a:t>
            </a:r>
            <a:r>
              <a:rPr lang="en-US" dirty="0"/>
              <a:t>, and </a:t>
            </a:r>
            <a:r>
              <a:rPr lang="en-US" b="1" dirty="0"/>
              <a:t>controlled vs uncontrolled glycemic indices. </a:t>
            </a:r>
          </a:p>
        </p:txBody>
      </p:sp>
    </p:spTree>
    <p:extLst>
      <p:ext uri="{BB962C8B-B14F-4D97-AF65-F5344CB8AC3E}">
        <p14:creationId xmlns:p14="http://schemas.microsoft.com/office/powerpoint/2010/main" val="842115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00EB1643-F02A-47C6-818F-B36499FF9953}"/>
              </a:ext>
            </a:extLst>
          </p:cNvPr>
          <p:cNvSpPr txBox="1"/>
          <p:nvPr/>
        </p:nvSpPr>
        <p:spPr>
          <a:xfrm>
            <a:off x="0" y="6211669"/>
            <a:ext cx="12192000"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Figure X. Wilcox test comparisons of differentially expressed genera associated with Type 1 Diabetes in the </a:t>
            </a:r>
          </a:p>
          <a:p>
            <a:pPr algn="ctr"/>
            <a:r>
              <a:rPr lang="en-US" sz="1600" dirty="0">
                <a:latin typeface="Times New Roman" panose="02020603050405020304" pitchFamily="18" charset="0"/>
                <a:cs typeface="Times New Roman" panose="02020603050405020304" pitchFamily="18" charset="0"/>
              </a:rPr>
              <a:t>D) Anus, </a:t>
            </a:r>
            <a:r>
              <a:rPr lang="pl-PL" sz="1600" dirty="0">
                <a:latin typeface="Times New Roman" panose="02020603050405020304" pitchFamily="18" charset="0"/>
                <a:cs typeface="Times New Roman" panose="02020603050405020304" pitchFamily="18" charset="0"/>
              </a:rPr>
              <a:t>E)</a:t>
            </a:r>
            <a:r>
              <a:rPr lang="en-US" sz="1600" dirty="0">
                <a:latin typeface="Times New Roman" panose="02020603050405020304" pitchFamily="18" charset="0"/>
                <a:cs typeface="Times New Roman" panose="02020603050405020304" pitchFamily="18" charset="0"/>
              </a:rPr>
              <a:t> Infant stool</a:t>
            </a:r>
            <a:r>
              <a:rPr lang="pl-PL" sz="1600" dirty="0">
                <a:latin typeface="Times New Roman" panose="02020603050405020304" pitchFamily="18" charset="0"/>
                <a:cs typeface="Times New Roman" panose="02020603050405020304" pitchFamily="18" charset="0"/>
              </a:rPr>
              <a:t>, and F) </a:t>
            </a:r>
            <a:r>
              <a:rPr lang="en-US" sz="1600" dirty="0">
                <a:latin typeface="Times New Roman" panose="02020603050405020304" pitchFamily="18" charset="0"/>
                <a:cs typeface="Times New Roman" panose="02020603050405020304" pitchFamily="18" charset="0"/>
              </a:rPr>
              <a:t>infant </a:t>
            </a:r>
            <a:r>
              <a:rPr lang="pl-PL" sz="1600" dirty="0">
                <a:latin typeface="Times New Roman" panose="02020603050405020304" pitchFamily="18" charset="0"/>
                <a:cs typeface="Times New Roman" panose="02020603050405020304" pitchFamily="18" charset="0"/>
              </a:rPr>
              <a:t>ear </a:t>
            </a:r>
            <a:r>
              <a:rPr lang="en-US" sz="1600" dirty="0">
                <a:latin typeface="Times New Roman" panose="02020603050405020304" pitchFamily="18" charset="0"/>
                <a:cs typeface="Times New Roman" panose="02020603050405020304" pitchFamily="18" charset="0"/>
              </a:rPr>
              <a:t>microbiomes.</a:t>
            </a:r>
          </a:p>
        </p:txBody>
      </p:sp>
      <p:sp>
        <p:nvSpPr>
          <p:cNvPr id="6" name="TextBox 16">
            <a:extLst>
              <a:ext uri="{FF2B5EF4-FFF2-40B4-BE49-F238E27FC236}">
                <a16:creationId xmlns:a16="http://schemas.microsoft.com/office/drawing/2014/main" id="{D6A728DC-D9C0-4692-B1A0-9AF229D60BAC}"/>
              </a:ext>
            </a:extLst>
          </p:cNvPr>
          <p:cNvSpPr txBox="1"/>
          <p:nvPr/>
        </p:nvSpPr>
        <p:spPr>
          <a:xfrm>
            <a:off x="5341913" y="236022"/>
            <a:ext cx="1501758" cy="369332"/>
          </a:xfrm>
          <a:prstGeom prst="rect">
            <a:avLst/>
          </a:prstGeom>
          <a:noFill/>
        </p:spPr>
        <p:txBody>
          <a:bodyPr wrap="none" rtlCol="0">
            <a:spAutoFit/>
          </a:bodyPr>
          <a:lstStyle/>
          <a:p>
            <a:r>
              <a:rPr lang="pl-PL" dirty="0"/>
              <a:t>E</a:t>
            </a:r>
            <a:r>
              <a:rPr lang="en-US" dirty="0"/>
              <a:t>) Infant </a:t>
            </a:r>
            <a:r>
              <a:rPr lang="pl-PL" dirty="0"/>
              <a:t>Stool</a:t>
            </a:r>
            <a:endParaRPr lang="en-US" dirty="0"/>
          </a:p>
        </p:txBody>
      </p:sp>
      <p:sp>
        <p:nvSpPr>
          <p:cNvPr id="7" name="TextBox 16">
            <a:extLst>
              <a:ext uri="{FF2B5EF4-FFF2-40B4-BE49-F238E27FC236}">
                <a16:creationId xmlns:a16="http://schemas.microsoft.com/office/drawing/2014/main" id="{76C6D90D-3F43-4652-BAD3-C77C50D48936}"/>
              </a:ext>
            </a:extLst>
          </p:cNvPr>
          <p:cNvSpPr txBox="1"/>
          <p:nvPr/>
        </p:nvSpPr>
        <p:spPr>
          <a:xfrm>
            <a:off x="9900321" y="238145"/>
            <a:ext cx="1853905" cy="369332"/>
          </a:xfrm>
          <a:prstGeom prst="rect">
            <a:avLst/>
          </a:prstGeom>
          <a:noFill/>
        </p:spPr>
        <p:txBody>
          <a:bodyPr wrap="none" rtlCol="0">
            <a:spAutoFit/>
          </a:bodyPr>
          <a:lstStyle/>
          <a:p>
            <a:r>
              <a:rPr lang="pl-PL" dirty="0"/>
              <a:t>F</a:t>
            </a:r>
            <a:r>
              <a:rPr lang="en-US" dirty="0"/>
              <a:t>) Infant </a:t>
            </a:r>
            <a:r>
              <a:rPr lang="pl-PL" dirty="0"/>
              <a:t>Ear</a:t>
            </a:r>
            <a:r>
              <a:rPr lang="en-US" dirty="0"/>
              <a:t> swab</a:t>
            </a:r>
          </a:p>
        </p:txBody>
      </p:sp>
      <p:pic>
        <p:nvPicPr>
          <p:cNvPr id="5" name="Picture 4" descr="A screenshot of a cell phone&#10;&#10;Description automatically generated">
            <a:extLst>
              <a:ext uri="{FF2B5EF4-FFF2-40B4-BE49-F238E27FC236}">
                <a16:creationId xmlns:a16="http://schemas.microsoft.com/office/drawing/2014/main" id="{7C12AA33-9AAD-4080-9AAD-40BC8BBA935F}"/>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7193"/>
          <a:stretch/>
        </p:blipFill>
        <p:spPr>
          <a:xfrm>
            <a:off x="27851" y="491068"/>
            <a:ext cx="4572638" cy="4243709"/>
          </a:xfrm>
          <a:prstGeom prst="rect">
            <a:avLst/>
          </a:prstGeom>
        </p:spPr>
      </p:pic>
      <p:sp>
        <p:nvSpPr>
          <p:cNvPr id="10" name="TextBox 9">
            <a:extLst>
              <a:ext uri="{FF2B5EF4-FFF2-40B4-BE49-F238E27FC236}">
                <a16:creationId xmlns:a16="http://schemas.microsoft.com/office/drawing/2014/main" id="{51EAD029-2514-4FB9-8647-DA4D5F97B7EB}"/>
              </a:ext>
            </a:extLst>
          </p:cNvPr>
          <p:cNvSpPr txBox="1"/>
          <p:nvPr/>
        </p:nvSpPr>
        <p:spPr>
          <a:xfrm>
            <a:off x="265878" y="238145"/>
            <a:ext cx="1501758" cy="369332"/>
          </a:xfrm>
          <a:prstGeom prst="rect">
            <a:avLst/>
          </a:prstGeom>
          <a:noFill/>
        </p:spPr>
        <p:txBody>
          <a:bodyPr wrap="square">
            <a:spAutoFit/>
          </a:bodyPr>
          <a:lstStyle/>
          <a:p>
            <a:pPr algn="ctr"/>
            <a:r>
              <a:rPr lang="en-US" sz="1800" dirty="0">
                <a:cs typeface="Times New Roman" panose="02020603050405020304" pitchFamily="18" charset="0"/>
              </a:rPr>
              <a:t>D)</a:t>
            </a:r>
            <a:r>
              <a:rPr lang="pl-PL" sz="1800" dirty="0">
                <a:cs typeface="Times New Roman" panose="02020603050405020304" pitchFamily="18" charset="0"/>
              </a:rPr>
              <a:t> </a:t>
            </a:r>
            <a:r>
              <a:rPr lang="en-US" sz="1800" dirty="0">
                <a:cs typeface="Times New Roman" panose="02020603050405020304" pitchFamily="18" charset="0"/>
              </a:rPr>
              <a:t>Anus</a:t>
            </a:r>
            <a:endParaRPr lang="en-US" dirty="0"/>
          </a:p>
        </p:txBody>
      </p:sp>
      <p:pic>
        <p:nvPicPr>
          <p:cNvPr id="12" name="Picture 11" descr="A screenshot of a cell phone&#10;&#10;Description automatically generated">
            <a:extLst>
              <a:ext uri="{FF2B5EF4-FFF2-40B4-BE49-F238E27FC236}">
                <a16:creationId xmlns:a16="http://schemas.microsoft.com/office/drawing/2014/main" id="{552C0808-57D6-422F-8F17-B033C8A77DEC}"/>
              </a:ext>
            </a:extLst>
          </p:cNvPr>
          <p:cNvPicPr>
            <a:picLocks noChangeAspect="1"/>
          </p:cNvPicPr>
          <p:nvPr/>
        </p:nvPicPr>
        <p:blipFill rotWithShape="1">
          <a:blip r:embed="rId3">
            <a:extLst>
              <a:ext uri="{28A0092B-C50C-407E-A947-70E740481C1C}">
                <a14:useLocalDpi xmlns:a14="http://schemas.microsoft.com/office/drawing/2010/main" val="0"/>
              </a:ext>
            </a:extLst>
          </a:blip>
          <a:srcRect t="7193"/>
          <a:stretch/>
        </p:blipFill>
        <p:spPr>
          <a:xfrm>
            <a:off x="4778967" y="541868"/>
            <a:ext cx="4572638" cy="4243709"/>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9DF68C4E-5781-4FFF-90BA-26C77EA0DD9B}"/>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4535"/>
          <a:stretch/>
        </p:blipFill>
        <p:spPr>
          <a:xfrm>
            <a:off x="9493587" y="541868"/>
            <a:ext cx="2667372" cy="5669801"/>
          </a:xfrm>
          <a:prstGeom prst="rect">
            <a:avLst/>
          </a:prstGeom>
        </p:spPr>
      </p:pic>
    </p:spTree>
    <p:extLst>
      <p:ext uri="{BB962C8B-B14F-4D97-AF65-F5344CB8AC3E}">
        <p14:creationId xmlns:p14="http://schemas.microsoft.com/office/powerpoint/2010/main" val="3195755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9379A8-C8A4-1537-2215-FB7748E1C9CE}"/>
              </a:ext>
            </a:extLst>
          </p:cNvPr>
          <p:cNvSpPr txBox="1"/>
          <p:nvPr/>
        </p:nvSpPr>
        <p:spPr>
          <a:xfrm>
            <a:off x="1599582" y="47946"/>
            <a:ext cx="9938085" cy="584775"/>
          </a:xfrm>
          <a:prstGeom prst="rect">
            <a:avLst/>
          </a:prstGeom>
          <a:noFill/>
        </p:spPr>
        <p:txBody>
          <a:bodyPr wrap="square">
            <a:spAutoFit/>
          </a:bodyPr>
          <a:lstStyle/>
          <a:p>
            <a:pPr marL="514357" indent="-514357">
              <a:buFont typeface="+mj-lt"/>
              <a:buAutoNum type="arabicPeriod"/>
            </a:pPr>
            <a:r>
              <a:rPr lang="en-US" sz="3200" dirty="0"/>
              <a:t>Make a phylogenetic distance tree of the taxa</a:t>
            </a:r>
          </a:p>
        </p:txBody>
      </p:sp>
      <p:pic>
        <p:nvPicPr>
          <p:cNvPr id="7" name="Picture 6" descr="A picture containing plant&#10;&#10;Description automatically generated">
            <a:extLst>
              <a:ext uri="{FF2B5EF4-FFF2-40B4-BE49-F238E27FC236}">
                <a16:creationId xmlns:a16="http://schemas.microsoft.com/office/drawing/2014/main" id="{DD48668B-EAD6-D886-BA04-FFA8D8A17D54}"/>
              </a:ext>
            </a:extLst>
          </p:cNvPr>
          <p:cNvPicPr>
            <a:picLocks noChangeAspect="1"/>
          </p:cNvPicPr>
          <p:nvPr/>
        </p:nvPicPr>
        <p:blipFill rotWithShape="1">
          <a:blip r:embed="rId2">
            <a:extLst>
              <a:ext uri="{28A0092B-C50C-407E-A947-70E740481C1C}">
                <a14:useLocalDpi xmlns:a14="http://schemas.microsoft.com/office/drawing/2010/main" val="0"/>
              </a:ext>
            </a:extLst>
          </a:blip>
          <a:srcRect l="30889" t="27778" r="24518" b="22445"/>
          <a:stretch/>
        </p:blipFill>
        <p:spPr>
          <a:xfrm>
            <a:off x="3724632" y="809183"/>
            <a:ext cx="7891219" cy="5872535"/>
          </a:xfrm>
          <a:prstGeom prst="rect">
            <a:avLst/>
          </a:prstGeom>
        </p:spPr>
      </p:pic>
      <p:sp>
        <p:nvSpPr>
          <p:cNvPr id="8" name="TextBox 7">
            <a:extLst>
              <a:ext uri="{FF2B5EF4-FFF2-40B4-BE49-F238E27FC236}">
                <a16:creationId xmlns:a16="http://schemas.microsoft.com/office/drawing/2014/main" id="{0DACD231-E636-0D67-3B32-97FA914156D4}"/>
              </a:ext>
            </a:extLst>
          </p:cNvPr>
          <p:cNvSpPr txBox="1"/>
          <p:nvPr/>
        </p:nvSpPr>
        <p:spPr>
          <a:xfrm>
            <a:off x="155046" y="1113984"/>
            <a:ext cx="4104134" cy="830997"/>
          </a:xfrm>
          <a:prstGeom prst="rect">
            <a:avLst/>
          </a:prstGeom>
          <a:noFill/>
        </p:spPr>
        <p:txBody>
          <a:bodyPr wrap="square">
            <a:spAutoFit/>
          </a:bodyPr>
          <a:lstStyle/>
          <a:p>
            <a:r>
              <a:rPr lang="en-US" sz="1600" dirty="0"/>
              <a:t>overview of phylogenetic distances for all samples based on ASV </a:t>
            </a:r>
            <a:r>
              <a:rPr lang="en-US" sz="1600" dirty="0" err="1"/>
              <a:t>fasta</a:t>
            </a:r>
            <a:r>
              <a:rPr lang="en-US" sz="1600" dirty="0"/>
              <a:t> sequence alignment optimal model fit</a:t>
            </a:r>
          </a:p>
        </p:txBody>
      </p:sp>
      <p:sp>
        <p:nvSpPr>
          <p:cNvPr id="6" name="TextBox 5">
            <a:extLst>
              <a:ext uri="{FF2B5EF4-FFF2-40B4-BE49-F238E27FC236}">
                <a16:creationId xmlns:a16="http://schemas.microsoft.com/office/drawing/2014/main" id="{7FB3C70D-F337-48F1-3EEC-34486F70874E}"/>
              </a:ext>
            </a:extLst>
          </p:cNvPr>
          <p:cNvSpPr txBox="1"/>
          <p:nvPr/>
        </p:nvSpPr>
        <p:spPr>
          <a:xfrm>
            <a:off x="279735" y="2249780"/>
            <a:ext cx="3444897" cy="916533"/>
          </a:xfrm>
          <a:prstGeom prst="rect">
            <a:avLst/>
          </a:prstGeom>
          <a:noFill/>
        </p:spPr>
        <p:txBody>
          <a:bodyPr wrap="square">
            <a:spAutoFit/>
          </a:bodyPr>
          <a:lstStyle/>
          <a:p>
            <a:r>
              <a:rPr lang="en-US" sz="2678" dirty="0"/>
              <a:t>2683 tips and 2681 internal nodes</a:t>
            </a:r>
          </a:p>
        </p:txBody>
      </p:sp>
    </p:spTree>
    <p:extLst>
      <p:ext uri="{BB962C8B-B14F-4D97-AF65-F5344CB8AC3E}">
        <p14:creationId xmlns:p14="http://schemas.microsoft.com/office/powerpoint/2010/main" val="3752309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E0B426-71AF-4A43-85C8-CE2668A7E32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6858000" cy="6858000"/>
          </a:xfrm>
          <a:prstGeom prst="rect">
            <a:avLst/>
          </a:prstGeom>
        </p:spPr>
      </p:pic>
      <p:pic>
        <p:nvPicPr>
          <p:cNvPr id="5" name="Picture 4">
            <a:extLst>
              <a:ext uri="{FF2B5EF4-FFF2-40B4-BE49-F238E27FC236}">
                <a16:creationId xmlns:a16="http://schemas.microsoft.com/office/drawing/2014/main" id="{DECCF60F-3A6B-4C00-BD19-5AE452C1A9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64789" y="269176"/>
            <a:ext cx="4389120" cy="5852160"/>
          </a:xfrm>
          <a:prstGeom prst="rect">
            <a:avLst/>
          </a:prstGeom>
        </p:spPr>
      </p:pic>
    </p:spTree>
    <p:extLst>
      <p:ext uri="{BB962C8B-B14F-4D97-AF65-F5344CB8AC3E}">
        <p14:creationId xmlns:p14="http://schemas.microsoft.com/office/powerpoint/2010/main" val="4138987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E0B426-71AF-4A43-85C8-CE2668A7E32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6858000" cy="6858000"/>
          </a:xfrm>
          <a:prstGeom prst="rect">
            <a:avLst/>
          </a:prstGeom>
        </p:spPr>
      </p:pic>
      <p:pic>
        <p:nvPicPr>
          <p:cNvPr id="5" name="Picture 4">
            <a:extLst>
              <a:ext uri="{FF2B5EF4-FFF2-40B4-BE49-F238E27FC236}">
                <a16:creationId xmlns:a16="http://schemas.microsoft.com/office/drawing/2014/main" id="{DECCF60F-3A6B-4C00-BD19-5AE452C1A9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64789" y="1000696"/>
            <a:ext cx="4389120" cy="4389120"/>
          </a:xfrm>
          <a:prstGeom prst="rect">
            <a:avLst/>
          </a:prstGeom>
        </p:spPr>
      </p:pic>
    </p:spTree>
    <p:extLst>
      <p:ext uri="{BB962C8B-B14F-4D97-AF65-F5344CB8AC3E}">
        <p14:creationId xmlns:p14="http://schemas.microsoft.com/office/powerpoint/2010/main" val="1525929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8E0B426-71AF-4A43-85C8-CE2668A7E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DECCF60F-3A6B-4C00-BD19-5AE452C1A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809" y="993795"/>
            <a:ext cx="4389120" cy="4389120"/>
          </a:xfrm>
          <a:prstGeom prst="rect">
            <a:avLst/>
          </a:prstGeom>
        </p:spPr>
      </p:pic>
    </p:spTree>
    <p:extLst>
      <p:ext uri="{BB962C8B-B14F-4D97-AF65-F5344CB8AC3E}">
        <p14:creationId xmlns:p14="http://schemas.microsoft.com/office/powerpoint/2010/main" val="3026262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E0B426-71AF-4A43-85C8-CE2668A7E32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6858000" cy="6858000"/>
          </a:xfrm>
          <a:prstGeom prst="rect">
            <a:avLst/>
          </a:prstGeom>
        </p:spPr>
      </p:pic>
      <p:pic>
        <p:nvPicPr>
          <p:cNvPr id="5" name="Picture 4">
            <a:extLst>
              <a:ext uri="{FF2B5EF4-FFF2-40B4-BE49-F238E27FC236}">
                <a16:creationId xmlns:a16="http://schemas.microsoft.com/office/drawing/2014/main" id="{DECCF60F-3A6B-4C00-BD19-5AE452C1A9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56229" y="685800"/>
            <a:ext cx="4114800" cy="5486400"/>
          </a:xfrm>
          <a:prstGeom prst="rect">
            <a:avLst/>
          </a:prstGeom>
        </p:spPr>
      </p:pic>
    </p:spTree>
    <p:extLst>
      <p:ext uri="{BB962C8B-B14F-4D97-AF65-F5344CB8AC3E}">
        <p14:creationId xmlns:p14="http://schemas.microsoft.com/office/powerpoint/2010/main" val="2373227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E0B426-71AF-4A43-85C8-CE2668A7E32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6858000" cy="6858000"/>
          </a:xfrm>
          <a:prstGeom prst="rect">
            <a:avLst/>
          </a:prstGeom>
        </p:spPr>
      </p:pic>
      <p:pic>
        <p:nvPicPr>
          <p:cNvPr id="5" name="Picture 4">
            <a:extLst>
              <a:ext uri="{FF2B5EF4-FFF2-40B4-BE49-F238E27FC236}">
                <a16:creationId xmlns:a16="http://schemas.microsoft.com/office/drawing/2014/main" id="{DECCF60F-3A6B-4C00-BD19-5AE452C1A9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50788" y="1600200"/>
            <a:ext cx="4876800" cy="3657600"/>
          </a:xfrm>
          <a:prstGeom prst="rect">
            <a:avLst/>
          </a:prstGeom>
        </p:spPr>
      </p:pic>
    </p:spTree>
    <p:extLst>
      <p:ext uri="{BB962C8B-B14F-4D97-AF65-F5344CB8AC3E}">
        <p14:creationId xmlns:p14="http://schemas.microsoft.com/office/powerpoint/2010/main" val="1723315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E0B426-71AF-4A43-85C8-CE2668A7E32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6858000" cy="6858000"/>
          </a:xfrm>
          <a:prstGeom prst="rect">
            <a:avLst/>
          </a:prstGeom>
        </p:spPr>
      </p:pic>
      <p:pic>
        <p:nvPicPr>
          <p:cNvPr id="5" name="Picture 4">
            <a:extLst>
              <a:ext uri="{FF2B5EF4-FFF2-40B4-BE49-F238E27FC236}">
                <a16:creationId xmlns:a16="http://schemas.microsoft.com/office/drawing/2014/main" id="{DECCF60F-3A6B-4C00-BD19-5AE452C1A9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36101" y="1325880"/>
            <a:ext cx="4206240" cy="4206240"/>
          </a:xfrm>
          <a:prstGeom prst="rect">
            <a:avLst/>
          </a:prstGeom>
        </p:spPr>
      </p:pic>
    </p:spTree>
    <p:extLst>
      <p:ext uri="{BB962C8B-B14F-4D97-AF65-F5344CB8AC3E}">
        <p14:creationId xmlns:p14="http://schemas.microsoft.com/office/powerpoint/2010/main" val="1351482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EC0F443D-9984-439C-A9ED-F5D88B6A6458}"/>
              </a:ext>
            </a:extLst>
          </p:cNvPr>
          <p:cNvSpPr txBox="1">
            <a:spLocks/>
          </p:cNvSpPr>
          <p:nvPr/>
        </p:nvSpPr>
        <p:spPr>
          <a:xfrm>
            <a:off x="4276945" y="6314888"/>
            <a:ext cx="7793135" cy="43135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dirty="0">
                <a:latin typeface="Times New Roman" panose="02020603050405020304" pitchFamily="18" charset="0"/>
                <a:cs typeface="Times New Roman" panose="02020603050405020304" pitchFamily="18" charset="0"/>
              </a:rPr>
              <a:t>Figure X. Violin plot comparison between disease state and week of delivery [p </a:t>
            </a:r>
            <a:r>
              <a:rPr lang="en-US" sz="1100" u="sng" dirty="0">
                <a:latin typeface="Times New Roman" panose="02020603050405020304" pitchFamily="18" charset="0"/>
                <a:cs typeface="Times New Roman" panose="02020603050405020304" pitchFamily="18" charset="0"/>
              </a:rPr>
              <a:t>&lt; </a:t>
            </a:r>
            <a:r>
              <a:rPr lang="en-US" sz="1100" dirty="0">
                <a:latin typeface="Times New Roman" panose="02020603050405020304" pitchFamily="18" charset="0"/>
                <a:cs typeface="Times New Roman" panose="02020603050405020304" pitchFamily="18" charset="0"/>
              </a:rPr>
              <a:t>0.0001]</a:t>
            </a:r>
            <a:endParaRPr lang="pl-PL" sz="1100" dirty="0">
              <a:latin typeface="Times New Roman" panose="02020603050405020304" pitchFamily="18" charset="0"/>
              <a:cs typeface="Times New Roman" panose="02020603050405020304" pitchFamily="18" charset="0"/>
            </a:endParaRPr>
          </a:p>
          <a:p>
            <a:pPr marL="0" indent="0" algn="ctr">
              <a:buNone/>
            </a:pPr>
            <a:r>
              <a:rPr lang="pl-PL" sz="1100" dirty="0">
                <a:solidFill>
                  <a:srgbClr val="FF0000"/>
                </a:solidFill>
              </a:rPr>
              <a:t>*one </a:t>
            </a:r>
            <a:r>
              <a:rPr lang="pl-PL" sz="1100" dirty="0" err="1">
                <a:solidFill>
                  <a:srgbClr val="FF0000"/>
                </a:solidFill>
              </a:rPr>
              <a:t>newborn</a:t>
            </a:r>
            <a:r>
              <a:rPr lang="pl-PL" sz="1100" dirty="0">
                <a:solidFill>
                  <a:srgbClr val="FF0000"/>
                </a:solidFill>
              </a:rPr>
              <a:t> 36+6</a:t>
            </a:r>
            <a:endParaRPr lang="en-US" sz="1100" dirty="0">
              <a:solidFill>
                <a:srgbClr val="FF0000"/>
              </a:solidFill>
              <a:latin typeface="Times New Roman" panose="02020603050405020304" pitchFamily="18" charset="0"/>
              <a:cs typeface="Times New Roman" panose="02020603050405020304" pitchFamily="18" charset="0"/>
            </a:endParaRPr>
          </a:p>
        </p:txBody>
      </p:sp>
      <p:pic>
        <p:nvPicPr>
          <p:cNvPr id="4" name="Picture 3" descr="A close up of a map&#10;&#10;Description automatically generated">
            <a:extLst>
              <a:ext uri="{FF2B5EF4-FFF2-40B4-BE49-F238E27FC236}">
                <a16:creationId xmlns:a16="http://schemas.microsoft.com/office/drawing/2014/main" id="{2D467415-2172-4BCD-868D-3005E6E9C8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1229" y="276997"/>
            <a:ext cx="5997251" cy="5997251"/>
          </a:xfrm>
          <a:prstGeom prst="rect">
            <a:avLst/>
          </a:prstGeom>
        </p:spPr>
      </p:pic>
      <p:sp>
        <p:nvSpPr>
          <p:cNvPr id="5" name="pole tekstowe 4">
            <a:extLst>
              <a:ext uri="{FF2B5EF4-FFF2-40B4-BE49-F238E27FC236}">
                <a16:creationId xmlns:a16="http://schemas.microsoft.com/office/drawing/2014/main" id="{49007454-D68B-46B7-A450-BEB492D62289}"/>
              </a:ext>
            </a:extLst>
          </p:cNvPr>
          <p:cNvSpPr txBox="1"/>
          <p:nvPr/>
        </p:nvSpPr>
        <p:spPr>
          <a:xfrm>
            <a:off x="223520" y="111760"/>
            <a:ext cx="10302240" cy="461665"/>
          </a:xfrm>
          <a:prstGeom prst="rect">
            <a:avLst/>
          </a:prstGeom>
          <a:noFill/>
        </p:spPr>
        <p:txBody>
          <a:bodyPr wrap="square" rtlCol="0">
            <a:spAutoFit/>
          </a:bodyPr>
          <a:lstStyle/>
          <a:p>
            <a:r>
              <a:rPr lang="en-US" sz="2400" b="1" dirty="0"/>
              <a:t>Continuous Variables</a:t>
            </a:r>
            <a:r>
              <a:rPr lang="pl-PL" sz="2400" b="1" dirty="0"/>
              <a:t>_</a:t>
            </a:r>
            <a:r>
              <a:rPr lang="en-US" sz="2400" b="1" dirty="0"/>
              <a:t>disease state and week of delivery </a:t>
            </a:r>
            <a:endParaRPr lang="pl-PL" sz="2400" b="1" dirty="0"/>
          </a:p>
        </p:txBody>
      </p:sp>
      <p:pic>
        <p:nvPicPr>
          <p:cNvPr id="6" name="Picture 2" descr="A screenshot of a cell phone&#10;&#10;Description automatically generated">
            <a:extLst>
              <a:ext uri="{FF2B5EF4-FFF2-40B4-BE49-F238E27FC236}">
                <a16:creationId xmlns:a16="http://schemas.microsoft.com/office/drawing/2014/main" id="{C7AD00E6-7A40-42A6-82E2-37B1986C7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99" y="2249235"/>
            <a:ext cx="2743200" cy="2743200"/>
          </a:xfrm>
          <a:prstGeom prst="rect">
            <a:avLst/>
          </a:prstGeom>
        </p:spPr>
      </p:pic>
      <p:sp>
        <p:nvSpPr>
          <p:cNvPr id="7" name="pole tekstowe 6">
            <a:extLst>
              <a:ext uri="{FF2B5EF4-FFF2-40B4-BE49-F238E27FC236}">
                <a16:creationId xmlns:a16="http://schemas.microsoft.com/office/drawing/2014/main" id="{4944AE6B-7684-4C81-8EEA-187478D0A5A7}"/>
              </a:ext>
            </a:extLst>
          </p:cNvPr>
          <p:cNvSpPr txBox="1"/>
          <p:nvPr/>
        </p:nvSpPr>
        <p:spPr>
          <a:xfrm>
            <a:off x="1708955" y="5048620"/>
            <a:ext cx="2743200" cy="369332"/>
          </a:xfrm>
          <a:prstGeom prst="rect">
            <a:avLst/>
          </a:prstGeom>
          <a:noFill/>
        </p:spPr>
        <p:txBody>
          <a:bodyPr wrap="square" rtlCol="0">
            <a:spAutoFit/>
          </a:bodyPr>
          <a:lstStyle/>
          <a:p>
            <a:r>
              <a:rPr lang="pl-PL" dirty="0">
                <a:solidFill>
                  <a:srgbClr val="FF0000"/>
                </a:solidFill>
              </a:rPr>
              <a:t>*one </a:t>
            </a:r>
            <a:r>
              <a:rPr lang="pl-PL" dirty="0" err="1">
                <a:solidFill>
                  <a:srgbClr val="FF0000"/>
                </a:solidFill>
              </a:rPr>
              <a:t>newborn</a:t>
            </a:r>
            <a:r>
              <a:rPr lang="pl-PL" dirty="0">
                <a:solidFill>
                  <a:srgbClr val="FF0000"/>
                </a:solidFill>
              </a:rPr>
              <a:t>: </a:t>
            </a:r>
            <a:r>
              <a:rPr lang="pl-PL" dirty="0" err="1">
                <a:solidFill>
                  <a:srgbClr val="FF0000"/>
                </a:solidFill>
              </a:rPr>
              <a:t>week</a:t>
            </a:r>
            <a:r>
              <a:rPr lang="pl-PL" dirty="0">
                <a:solidFill>
                  <a:srgbClr val="FF0000"/>
                </a:solidFill>
              </a:rPr>
              <a:t> 36+6</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9" name="Prostokąt 8">
            <a:extLst>
              <a:ext uri="{FF2B5EF4-FFF2-40B4-BE49-F238E27FC236}">
                <a16:creationId xmlns:a16="http://schemas.microsoft.com/office/drawing/2014/main" id="{76BD5BAE-CE09-4DA7-B220-59BB72EA1930}"/>
              </a:ext>
            </a:extLst>
          </p:cNvPr>
          <p:cNvSpPr/>
          <p:nvPr/>
        </p:nvSpPr>
        <p:spPr>
          <a:xfrm>
            <a:off x="1603902" y="1946976"/>
            <a:ext cx="1709635" cy="369332"/>
          </a:xfrm>
          <a:prstGeom prst="rect">
            <a:avLst/>
          </a:prstGeom>
        </p:spPr>
        <p:txBody>
          <a:bodyPr wrap="none">
            <a:spAutoFit/>
          </a:bodyPr>
          <a:lstStyle/>
          <a:p>
            <a:r>
              <a:rPr lang="en-US" b="1" dirty="0"/>
              <a:t>DELIVERY WEEK</a:t>
            </a:r>
            <a:endParaRPr lang="pl-PL" dirty="0"/>
          </a:p>
        </p:txBody>
      </p:sp>
    </p:spTree>
    <p:extLst>
      <p:ext uri="{BB962C8B-B14F-4D97-AF65-F5344CB8AC3E}">
        <p14:creationId xmlns:p14="http://schemas.microsoft.com/office/powerpoint/2010/main" val="1271883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5C2DB65-112B-4C05-992C-FDB300ED3AA1}"/>
              </a:ext>
            </a:extLst>
          </p:cNvPr>
          <p:cNvGraphicFramePr>
            <a:graphicFrameLocks noGrp="1"/>
          </p:cNvGraphicFramePr>
          <p:nvPr/>
        </p:nvGraphicFramePr>
        <p:xfrm>
          <a:off x="167479" y="535304"/>
          <a:ext cx="11857041" cy="6084960"/>
        </p:xfrm>
        <a:graphic>
          <a:graphicData uri="http://schemas.openxmlformats.org/drawingml/2006/table">
            <a:tbl>
              <a:tblPr/>
              <a:tblGrid>
                <a:gridCol w="1194063">
                  <a:extLst>
                    <a:ext uri="{9D8B030D-6E8A-4147-A177-3AD203B41FA5}">
                      <a16:colId xmlns:a16="http://schemas.microsoft.com/office/drawing/2014/main" val="1527450897"/>
                    </a:ext>
                  </a:extLst>
                </a:gridCol>
                <a:gridCol w="904503">
                  <a:extLst>
                    <a:ext uri="{9D8B030D-6E8A-4147-A177-3AD203B41FA5}">
                      <a16:colId xmlns:a16="http://schemas.microsoft.com/office/drawing/2014/main" val="2507844843"/>
                    </a:ext>
                  </a:extLst>
                </a:gridCol>
                <a:gridCol w="788081">
                  <a:extLst>
                    <a:ext uri="{9D8B030D-6E8A-4147-A177-3AD203B41FA5}">
                      <a16:colId xmlns:a16="http://schemas.microsoft.com/office/drawing/2014/main" val="3341600573"/>
                    </a:ext>
                  </a:extLst>
                </a:gridCol>
                <a:gridCol w="191050">
                  <a:extLst>
                    <a:ext uri="{9D8B030D-6E8A-4147-A177-3AD203B41FA5}">
                      <a16:colId xmlns:a16="http://schemas.microsoft.com/office/drawing/2014/main" val="1199632931"/>
                    </a:ext>
                  </a:extLst>
                </a:gridCol>
                <a:gridCol w="859725">
                  <a:extLst>
                    <a:ext uri="{9D8B030D-6E8A-4147-A177-3AD203B41FA5}">
                      <a16:colId xmlns:a16="http://schemas.microsoft.com/office/drawing/2014/main" val="3814742695"/>
                    </a:ext>
                  </a:extLst>
                </a:gridCol>
                <a:gridCol w="788081">
                  <a:extLst>
                    <a:ext uri="{9D8B030D-6E8A-4147-A177-3AD203B41FA5}">
                      <a16:colId xmlns:a16="http://schemas.microsoft.com/office/drawing/2014/main" val="1793665268"/>
                    </a:ext>
                  </a:extLst>
                </a:gridCol>
                <a:gridCol w="155228">
                  <a:extLst>
                    <a:ext uri="{9D8B030D-6E8A-4147-A177-3AD203B41FA5}">
                      <a16:colId xmlns:a16="http://schemas.microsoft.com/office/drawing/2014/main" val="2239169420"/>
                    </a:ext>
                  </a:extLst>
                </a:gridCol>
                <a:gridCol w="859725">
                  <a:extLst>
                    <a:ext uri="{9D8B030D-6E8A-4147-A177-3AD203B41FA5}">
                      <a16:colId xmlns:a16="http://schemas.microsoft.com/office/drawing/2014/main" val="197625397"/>
                    </a:ext>
                  </a:extLst>
                </a:gridCol>
                <a:gridCol w="788081">
                  <a:extLst>
                    <a:ext uri="{9D8B030D-6E8A-4147-A177-3AD203B41FA5}">
                      <a16:colId xmlns:a16="http://schemas.microsoft.com/office/drawing/2014/main" val="3461321890"/>
                    </a:ext>
                  </a:extLst>
                </a:gridCol>
                <a:gridCol w="134332">
                  <a:extLst>
                    <a:ext uri="{9D8B030D-6E8A-4147-A177-3AD203B41FA5}">
                      <a16:colId xmlns:a16="http://schemas.microsoft.com/office/drawing/2014/main" val="4174030682"/>
                    </a:ext>
                  </a:extLst>
                </a:gridCol>
                <a:gridCol w="859725">
                  <a:extLst>
                    <a:ext uri="{9D8B030D-6E8A-4147-A177-3AD203B41FA5}">
                      <a16:colId xmlns:a16="http://schemas.microsoft.com/office/drawing/2014/main" val="3188039554"/>
                    </a:ext>
                  </a:extLst>
                </a:gridCol>
                <a:gridCol w="788081">
                  <a:extLst>
                    <a:ext uri="{9D8B030D-6E8A-4147-A177-3AD203B41FA5}">
                      <a16:colId xmlns:a16="http://schemas.microsoft.com/office/drawing/2014/main" val="2607940020"/>
                    </a:ext>
                  </a:extLst>
                </a:gridCol>
                <a:gridCol w="134332">
                  <a:extLst>
                    <a:ext uri="{9D8B030D-6E8A-4147-A177-3AD203B41FA5}">
                      <a16:colId xmlns:a16="http://schemas.microsoft.com/office/drawing/2014/main" val="2525615330"/>
                    </a:ext>
                  </a:extLst>
                </a:gridCol>
                <a:gridCol w="841815">
                  <a:extLst>
                    <a:ext uri="{9D8B030D-6E8A-4147-A177-3AD203B41FA5}">
                      <a16:colId xmlns:a16="http://schemas.microsoft.com/office/drawing/2014/main" val="1628135452"/>
                    </a:ext>
                  </a:extLst>
                </a:gridCol>
                <a:gridCol w="788081">
                  <a:extLst>
                    <a:ext uri="{9D8B030D-6E8A-4147-A177-3AD203B41FA5}">
                      <a16:colId xmlns:a16="http://schemas.microsoft.com/office/drawing/2014/main" val="3255619622"/>
                    </a:ext>
                  </a:extLst>
                </a:gridCol>
                <a:gridCol w="134332">
                  <a:extLst>
                    <a:ext uri="{9D8B030D-6E8A-4147-A177-3AD203B41FA5}">
                      <a16:colId xmlns:a16="http://schemas.microsoft.com/office/drawing/2014/main" val="1303612146"/>
                    </a:ext>
                  </a:extLst>
                </a:gridCol>
                <a:gridCol w="859725">
                  <a:extLst>
                    <a:ext uri="{9D8B030D-6E8A-4147-A177-3AD203B41FA5}">
                      <a16:colId xmlns:a16="http://schemas.microsoft.com/office/drawing/2014/main" val="1796734259"/>
                    </a:ext>
                  </a:extLst>
                </a:gridCol>
                <a:gridCol w="788081">
                  <a:extLst>
                    <a:ext uri="{9D8B030D-6E8A-4147-A177-3AD203B41FA5}">
                      <a16:colId xmlns:a16="http://schemas.microsoft.com/office/drawing/2014/main" val="3832098052"/>
                    </a:ext>
                  </a:extLst>
                </a:gridCol>
              </a:tblGrid>
              <a:tr h="160412">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gridSpan="2">
                  <a:txBody>
                    <a:bodyPr/>
                    <a:lstStyle/>
                    <a:p>
                      <a:pPr algn="ctr" fontAlgn="ctr"/>
                      <a:r>
                        <a:rPr lang="en-US" sz="1100" b="0" i="0" u="none" strike="noStrike">
                          <a:solidFill>
                            <a:srgbClr val="000000"/>
                          </a:solidFill>
                          <a:effectLst/>
                          <a:latin typeface="Calibri" panose="020F0502020204030204" pitchFamily="34" charset="0"/>
                        </a:rPr>
                        <a:t>Cervix</a:t>
                      </a:r>
                    </a:p>
                  </a:txBody>
                  <a:tcPr marL="6216" marR="6216" marT="6216"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6216" marR="6216" marT="6216"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100" b="0" i="0" u="none" strike="noStrike" dirty="0">
                          <a:solidFill>
                            <a:srgbClr val="000000"/>
                          </a:solidFill>
                          <a:effectLst/>
                          <a:latin typeface="Calibri" panose="020F0502020204030204" pitchFamily="34" charset="0"/>
                        </a:rPr>
                        <a:t>Vagina</a:t>
                      </a:r>
                    </a:p>
                  </a:txBody>
                  <a:tcPr marL="6216" marR="6216" marT="6216"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6216" marR="6216" marT="6216"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100" b="0" i="0" u="none" strike="noStrike">
                          <a:solidFill>
                            <a:srgbClr val="000000"/>
                          </a:solidFill>
                          <a:effectLst/>
                          <a:latin typeface="Calibri" panose="020F0502020204030204" pitchFamily="34" charset="0"/>
                        </a:rPr>
                        <a:t>Introitus</a:t>
                      </a:r>
                    </a:p>
                  </a:txBody>
                  <a:tcPr marL="6216" marR="6216" marT="6216"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6216" marR="6216" marT="6216"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100" b="0" i="0" u="none" strike="noStrike">
                          <a:solidFill>
                            <a:srgbClr val="000000"/>
                          </a:solidFill>
                          <a:effectLst/>
                          <a:latin typeface="Calibri" panose="020F0502020204030204" pitchFamily="34" charset="0"/>
                        </a:rPr>
                        <a:t>Stool</a:t>
                      </a:r>
                    </a:p>
                  </a:txBody>
                  <a:tcPr marL="6216" marR="6216" marT="6216"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6216" marR="6216" marT="6216"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100" b="0" i="0" u="none" strike="noStrike">
                          <a:solidFill>
                            <a:srgbClr val="000000"/>
                          </a:solidFill>
                          <a:effectLst/>
                          <a:latin typeface="Calibri" panose="020F0502020204030204" pitchFamily="34" charset="0"/>
                        </a:rPr>
                        <a:t>Ear</a:t>
                      </a:r>
                    </a:p>
                  </a:txBody>
                  <a:tcPr marL="6216" marR="6216" marT="6216"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 </a:t>
                      </a:r>
                    </a:p>
                  </a:txBody>
                  <a:tcPr marL="6216" marR="6216" marT="6216"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100" b="0" i="0" u="none" strike="noStrike">
                          <a:solidFill>
                            <a:srgbClr val="000000"/>
                          </a:solidFill>
                          <a:effectLst/>
                          <a:latin typeface="Calibri" panose="020F0502020204030204" pitchFamily="34" charset="0"/>
                        </a:rPr>
                        <a:t>Anus</a:t>
                      </a:r>
                    </a:p>
                  </a:txBody>
                  <a:tcPr marL="6216" marR="6216" marT="6216"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86901708"/>
                  </a:ext>
                </a:extLst>
              </a:tr>
              <a:tr h="160412">
                <a:tc>
                  <a:txBody>
                    <a:bodyPr/>
                    <a:lstStyle/>
                    <a:p>
                      <a:pPr algn="ctr" fontAlgn="ctr"/>
                      <a:r>
                        <a:rPr lang="en-US" sz="1100" b="0" i="0" u="none" strike="noStrike">
                          <a:solidFill>
                            <a:srgbClr val="000000"/>
                          </a:solidFill>
                          <a:effectLst/>
                          <a:latin typeface="Calibri" panose="020F0502020204030204" pitchFamily="34" charset="0"/>
                        </a:rPr>
                        <a:t>Genus</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lfc</a:t>
                      </a:r>
                    </a:p>
                  </a:txBody>
                  <a:tcPr marL="6216" marR="6216" marT="6216"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p adj</a:t>
                      </a:r>
                    </a:p>
                  </a:txBody>
                  <a:tcPr marL="6216" marR="6216" marT="6216"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lfc</a:t>
                      </a:r>
                    </a:p>
                  </a:txBody>
                  <a:tcPr marL="6216" marR="6216" marT="6216"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p adj</a:t>
                      </a:r>
                    </a:p>
                  </a:txBody>
                  <a:tcPr marL="6216" marR="6216" marT="6216"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lfc</a:t>
                      </a:r>
                    </a:p>
                  </a:txBody>
                  <a:tcPr marL="6216" marR="6216" marT="6216"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p adj</a:t>
                      </a:r>
                    </a:p>
                  </a:txBody>
                  <a:tcPr marL="6216" marR="6216" marT="6216"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lfc</a:t>
                      </a:r>
                    </a:p>
                  </a:txBody>
                  <a:tcPr marL="6216" marR="6216" marT="6216"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p adj</a:t>
                      </a:r>
                    </a:p>
                  </a:txBody>
                  <a:tcPr marL="6216" marR="6216" marT="6216"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lfc</a:t>
                      </a:r>
                    </a:p>
                  </a:txBody>
                  <a:tcPr marL="6216" marR="6216" marT="6216"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p adj</a:t>
                      </a:r>
                    </a:p>
                  </a:txBody>
                  <a:tcPr marL="6216" marR="6216" marT="6216"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lfc</a:t>
                      </a:r>
                    </a:p>
                  </a:txBody>
                  <a:tcPr marL="6216" marR="6216" marT="6216"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p adj</a:t>
                      </a:r>
                    </a:p>
                  </a:txBody>
                  <a:tcPr marL="6216" marR="6216" marT="6216"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6622396"/>
                  </a:ext>
                </a:extLst>
              </a:tr>
              <a:tr h="160412">
                <a:tc>
                  <a:txBody>
                    <a:bodyPr/>
                    <a:lstStyle/>
                    <a:p>
                      <a:pPr algn="ctr" fontAlgn="ctr"/>
                      <a:r>
                        <a:rPr lang="en-US" sz="1100" b="0" i="1" u="none" strike="noStrike" dirty="0">
                          <a:solidFill>
                            <a:srgbClr val="000000"/>
                          </a:solidFill>
                          <a:effectLst/>
                          <a:latin typeface="Calibri" panose="020F0502020204030204" pitchFamily="34" charset="0"/>
                        </a:rPr>
                        <a:t>Actinomyces</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0.18</a:t>
                      </a:r>
                    </a:p>
                  </a:txBody>
                  <a:tcPr marL="6216" marR="6216" marT="6216"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1.67</a:t>
                      </a:r>
                    </a:p>
                  </a:txBody>
                  <a:tcPr marL="6216" marR="6216" marT="6216"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0.34</a:t>
                      </a:r>
                    </a:p>
                  </a:txBody>
                  <a:tcPr marL="6216" marR="6216" marT="6216"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0.71</a:t>
                      </a:r>
                    </a:p>
                  </a:txBody>
                  <a:tcPr marL="6216" marR="6216" marT="6216"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2.88</a:t>
                      </a:r>
                    </a:p>
                  </a:txBody>
                  <a:tcPr marL="6216" marR="6216" marT="6216"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0.01</a:t>
                      </a:r>
                    </a:p>
                  </a:txBody>
                  <a:tcPr marL="6216" marR="6216" marT="6216"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0.82</a:t>
                      </a:r>
                    </a:p>
                  </a:txBody>
                  <a:tcPr marL="6216" marR="6216" marT="6216"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0.96</a:t>
                      </a:r>
                    </a:p>
                  </a:txBody>
                  <a:tcPr marL="6216" marR="6216" marT="6216"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-0.47</a:t>
                      </a:r>
                    </a:p>
                  </a:txBody>
                  <a:tcPr marL="6216" marR="6216" marT="6216"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44725835"/>
                  </a:ext>
                </a:extLst>
              </a:tr>
              <a:tr h="160412">
                <a:tc>
                  <a:txBody>
                    <a:bodyPr/>
                    <a:lstStyle/>
                    <a:p>
                      <a:pPr algn="ctr" fontAlgn="ctr"/>
                      <a:r>
                        <a:rPr lang="en-US" sz="1100" b="0" i="1" u="none" strike="noStrike">
                          <a:solidFill>
                            <a:srgbClr val="000000"/>
                          </a:solidFill>
                          <a:effectLst/>
                          <a:latin typeface="Calibri" panose="020F0502020204030204" pitchFamily="34" charset="0"/>
                        </a:rPr>
                        <a:t>Anaerococcus</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-3.20</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-2.13</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0.01</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-1.99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0.03</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1.28</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0.41</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1.64</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0.16</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0.33</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extLst>
                  <a:ext uri="{0D108BD9-81ED-4DB2-BD59-A6C34878D82A}">
                    <a16:rowId xmlns:a16="http://schemas.microsoft.com/office/drawing/2014/main" val="4004080339"/>
                  </a:ext>
                </a:extLst>
              </a:tr>
              <a:tr h="160412">
                <a:tc>
                  <a:txBody>
                    <a:bodyPr/>
                    <a:lstStyle/>
                    <a:p>
                      <a:pPr algn="ctr" fontAlgn="ctr"/>
                      <a:r>
                        <a:rPr lang="en-US" sz="1100" b="0" i="1" u="none" strike="noStrike" dirty="0" err="1">
                          <a:solidFill>
                            <a:srgbClr val="000000"/>
                          </a:solidFill>
                          <a:effectLst/>
                          <a:latin typeface="Calibri" panose="020F0502020204030204" pitchFamily="34" charset="0"/>
                        </a:rPr>
                        <a:t>Anaeroglobus</a:t>
                      </a:r>
                      <a:endParaRPr lang="en-US" sz="1100" b="0" i="1" u="none" strike="noStrike" dirty="0">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-3.21</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0.56</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0.62</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-0.20</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19.46</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-1.97</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-3.69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0.50</a:t>
                      </a:r>
                    </a:p>
                  </a:txBody>
                  <a:tcPr marL="6216" marR="6216" marT="6216" marB="0" anchor="ctr">
                    <a:lnL>
                      <a:noFill/>
                    </a:lnL>
                    <a:lnR>
                      <a:noFill/>
                    </a:lnR>
                    <a:lnT>
                      <a:noFill/>
                    </a:lnT>
                    <a:lnB>
                      <a:noFill/>
                    </a:lnB>
                  </a:tcPr>
                </a:tc>
                <a:extLst>
                  <a:ext uri="{0D108BD9-81ED-4DB2-BD59-A6C34878D82A}">
                    <a16:rowId xmlns:a16="http://schemas.microsoft.com/office/drawing/2014/main" val="3557015020"/>
                  </a:ext>
                </a:extLst>
              </a:tr>
              <a:tr h="160412">
                <a:tc>
                  <a:txBody>
                    <a:bodyPr/>
                    <a:lstStyle/>
                    <a:p>
                      <a:pPr algn="ctr" fontAlgn="ctr"/>
                      <a:r>
                        <a:rPr lang="en-US" sz="1100" b="0" i="1" u="none" strike="noStrike">
                          <a:solidFill>
                            <a:srgbClr val="000000"/>
                          </a:solidFill>
                          <a:effectLst/>
                          <a:latin typeface="Calibri" panose="020F0502020204030204" pitchFamily="34" charset="0"/>
                        </a:rPr>
                        <a:t>Atopobium</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6.62</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6.82</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2.88</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0.08</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-0.11</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-1.89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0.54</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-2.04</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0.45</a:t>
                      </a:r>
                    </a:p>
                  </a:txBody>
                  <a:tcPr marL="6216" marR="6216" marT="6216" marB="0" anchor="ctr">
                    <a:lnL>
                      <a:noFill/>
                    </a:lnL>
                    <a:lnR>
                      <a:noFill/>
                    </a:lnR>
                    <a:lnT>
                      <a:noFill/>
                    </a:lnT>
                    <a:lnB>
                      <a:noFill/>
                    </a:lnB>
                  </a:tcPr>
                </a:tc>
                <a:extLst>
                  <a:ext uri="{0D108BD9-81ED-4DB2-BD59-A6C34878D82A}">
                    <a16:rowId xmlns:a16="http://schemas.microsoft.com/office/drawing/2014/main" val="464415720"/>
                  </a:ext>
                </a:extLst>
              </a:tr>
              <a:tr h="160412">
                <a:tc>
                  <a:txBody>
                    <a:bodyPr/>
                    <a:lstStyle/>
                    <a:p>
                      <a:pPr algn="ctr" fontAlgn="ctr"/>
                      <a:r>
                        <a:rPr lang="en-US" sz="1100" b="0" i="1" u="none" strike="noStrike">
                          <a:solidFill>
                            <a:srgbClr val="000000"/>
                          </a:solidFill>
                          <a:effectLst/>
                          <a:latin typeface="Calibri" panose="020F0502020204030204" pitchFamily="34" charset="0"/>
                        </a:rPr>
                        <a:t>Bacteroides</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6.34</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2.14</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0.19</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1.26</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-3.03</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0.01</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1.58</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0.42</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extLst>
                  <a:ext uri="{0D108BD9-81ED-4DB2-BD59-A6C34878D82A}">
                    <a16:rowId xmlns:a16="http://schemas.microsoft.com/office/drawing/2014/main" val="361533810"/>
                  </a:ext>
                </a:extLst>
              </a:tr>
              <a:tr h="160412">
                <a:tc>
                  <a:txBody>
                    <a:bodyPr/>
                    <a:lstStyle/>
                    <a:p>
                      <a:pPr algn="ctr" fontAlgn="ctr"/>
                      <a:r>
                        <a:rPr lang="en-US" sz="1100" b="0" i="1" u="none" strike="noStrike" dirty="0">
                          <a:solidFill>
                            <a:srgbClr val="000000"/>
                          </a:solidFill>
                          <a:effectLst/>
                          <a:latin typeface="Calibri" panose="020F0502020204030204" pitchFamily="34" charset="0"/>
                        </a:rPr>
                        <a:t>Bifidobacterium</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-5.86</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-0.29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-3.03</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0.04</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-0.01</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0.96</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-1.74</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0.55</a:t>
                      </a:r>
                    </a:p>
                  </a:txBody>
                  <a:tcPr marL="6216" marR="6216" marT="6216" marB="0" anchor="ctr">
                    <a:lnL>
                      <a:noFill/>
                    </a:lnL>
                    <a:lnR>
                      <a:noFill/>
                    </a:lnR>
                    <a:lnT>
                      <a:noFill/>
                    </a:lnT>
                    <a:lnB>
                      <a:noFill/>
                    </a:lnB>
                  </a:tcPr>
                </a:tc>
                <a:extLst>
                  <a:ext uri="{0D108BD9-81ED-4DB2-BD59-A6C34878D82A}">
                    <a16:rowId xmlns:a16="http://schemas.microsoft.com/office/drawing/2014/main" val="1574346444"/>
                  </a:ext>
                </a:extLst>
              </a:tr>
              <a:tr h="160412">
                <a:tc>
                  <a:txBody>
                    <a:bodyPr/>
                    <a:lstStyle/>
                    <a:p>
                      <a:pPr algn="ctr" fontAlgn="ctr"/>
                      <a:r>
                        <a:rPr lang="en-US" sz="1100" b="0" i="1" u="none" strike="noStrike">
                          <a:solidFill>
                            <a:srgbClr val="000000"/>
                          </a:solidFill>
                          <a:effectLst/>
                          <a:latin typeface="Calibri" panose="020F0502020204030204" pitchFamily="34" charset="0"/>
                        </a:rPr>
                        <a:t>Citrobacter</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2.57</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0.51</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-0.10</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15.31</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1.25</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-0.65</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-4.74</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0.04</a:t>
                      </a:r>
                    </a:p>
                  </a:txBody>
                  <a:tcPr marL="6216" marR="6216" marT="6216" marB="0" anchor="ctr">
                    <a:lnL>
                      <a:noFill/>
                    </a:lnL>
                    <a:lnR>
                      <a:noFill/>
                    </a:lnR>
                    <a:lnT>
                      <a:noFill/>
                    </a:lnT>
                    <a:lnB>
                      <a:noFill/>
                    </a:lnB>
                  </a:tcPr>
                </a:tc>
                <a:extLst>
                  <a:ext uri="{0D108BD9-81ED-4DB2-BD59-A6C34878D82A}">
                    <a16:rowId xmlns:a16="http://schemas.microsoft.com/office/drawing/2014/main" val="1577341150"/>
                  </a:ext>
                </a:extLst>
              </a:tr>
              <a:tr h="160412">
                <a:tc>
                  <a:txBody>
                    <a:bodyPr/>
                    <a:lstStyle/>
                    <a:p>
                      <a:pPr algn="ctr" fontAlgn="ctr"/>
                      <a:r>
                        <a:rPr lang="en-US" sz="1100" b="0" i="1" u="none" strike="noStrike" dirty="0" err="1">
                          <a:solidFill>
                            <a:srgbClr val="000000"/>
                          </a:solidFill>
                          <a:effectLst/>
                          <a:latin typeface="Calibri" panose="020F0502020204030204" pitchFamily="34" charset="0"/>
                        </a:rPr>
                        <a:t>Collinsella</a:t>
                      </a:r>
                      <a:endParaRPr lang="en-US" sz="1100" b="0" i="1" u="none" strike="noStrike" dirty="0">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-15.19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-0.80</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-0.71</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-8.77</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0.22</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-1.67</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0.55</a:t>
                      </a:r>
                    </a:p>
                  </a:txBody>
                  <a:tcPr marL="6216" marR="6216" marT="6216" marB="0" anchor="ctr">
                    <a:lnL>
                      <a:noFill/>
                    </a:lnL>
                    <a:lnR>
                      <a:noFill/>
                    </a:lnR>
                    <a:lnT>
                      <a:noFill/>
                    </a:lnT>
                    <a:lnB>
                      <a:noFill/>
                    </a:lnB>
                  </a:tcPr>
                </a:tc>
                <a:extLst>
                  <a:ext uri="{0D108BD9-81ED-4DB2-BD59-A6C34878D82A}">
                    <a16:rowId xmlns:a16="http://schemas.microsoft.com/office/drawing/2014/main" val="4010299779"/>
                  </a:ext>
                </a:extLst>
              </a:tr>
              <a:tr h="160412">
                <a:tc>
                  <a:txBody>
                    <a:bodyPr/>
                    <a:lstStyle/>
                    <a:p>
                      <a:pPr algn="ctr" fontAlgn="ctr"/>
                      <a:r>
                        <a:rPr lang="en-US" sz="1100" b="0" i="1" u="none" strike="noStrike">
                          <a:solidFill>
                            <a:srgbClr val="000000"/>
                          </a:solidFill>
                          <a:effectLst/>
                          <a:latin typeface="Calibri" panose="020F0502020204030204" pitchFamily="34" charset="0"/>
                        </a:rPr>
                        <a:t>Dialister</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-1.34</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0.51</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-1.37</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0.90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-2.02</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0.13</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3.50</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-1.45</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0.53</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-0.69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extLst>
                  <a:ext uri="{0D108BD9-81ED-4DB2-BD59-A6C34878D82A}">
                    <a16:rowId xmlns:a16="http://schemas.microsoft.com/office/drawing/2014/main" val="217021102"/>
                  </a:ext>
                </a:extLst>
              </a:tr>
              <a:tr h="160412">
                <a:tc>
                  <a:txBody>
                    <a:bodyPr/>
                    <a:lstStyle/>
                    <a:p>
                      <a:pPr algn="ctr" fontAlgn="ctr"/>
                      <a:r>
                        <a:rPr lang="en-US" sz="1100" b="0" i="1" u="none" strike="noStrike" dirty="0" err="1">
                          <a:solidFill>
                            <a:srgbClr val="000000"/>
                          </a:solidFill>
                          <a:effectLst/>
                          <a:latin typeface="Calibri" panose="020F0502020204030204" pitchFamily="34" charset="0"/>
                        </a:rPr>
                        <a:t>Enhydrobacter</a:t>
                      </a:r>
                      <a:endParaRPr lang="en-US" sz="1100" b="0" i="1" u="none" strike="noStrike" dirty="0">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18.47</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-0.02</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-5.11</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0.99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0.81</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-1.76</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0.45</a:t>
                      </a:r>
                    </a:p>
                  </a:txBody>
                  <a:tcPr marL="6216" marR="6216" marT="6216" marB="0" anchor="ctr">
                    <a:lnL>
                      <a:noFill/>
                    </a:lnL>
                    <a:lnR>
                      <a:noFill/>
                    </a:lnR>
                    <a:lnT>
                      <a:noFill/>
                    </a:lnT>
                    <a:lnB>
                      <a:noFill/>
                    </a:lnB>
                  </a:tcPr>
                </a:tc>
                <a:extLst>
                  <a:ext uri="{0D108BD9-81ED-4DB2-BD59-A6C34878D82A}">
                    <a16:rowId xmlns:a16="http://schemas.microsoft.com/office/drawing/2014/main" val="3996135687"/>
                  </a:ext>
                </a:extLst>
              </a:tr>
              <a:tr h="160412">
                <a:tc>
                  <a:txBody>
                    <a:bodyPr/>
                    <a:lstStyle/>
                    <a:p>
                      <a:pPr algn="ctr" fontAlgn="ctr"/>
                      <a:r>
                        <a:rPr lang="en-US" sz="1100" b="0" i="1" u="none" strike="noStrike">
                          <a:solidFill>
                            <a:srgbClr val="000000"/>
                          </a:solidFill>
                          <a:effectLst/>
                          <a:latin typeface="Calibri" panose="020F0502020204030204" pitchFamily="34" charset="0"/>
                        </a:rPr>
                        <a:t>Enterococcus</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-2.77</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0.60</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0.53</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0.38</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1.13</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0.67</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1.51</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0.44</a:t>
                      </a:r>
                    </a:p>
                  </a:txBody>
                  <a:tcPr marL="6216" marR="6216" marT="6216" marB="0" anchor="ctr">
                    <a:lnL>
                      <a:noFill/>
                    </a:lnL>
                    <a:lnR>
                      <a:noFill/>
                    </a:lnR>
                    <a:lnT>
                      <a:noFill/>
                    </a:lnT>
                    <a:lnB>
                      <a:noFill/>
                    </a:lnB>
                  </a:tcPr>
                </a:tc>
                <a:extLst>
                  <a:ext uri="{0D108BD9-81ED-4DB2-BD59-A6C34878D82A}">
                    <a16:rowId xmlns:a16="http://schemas.microsoft.com/office/drawing/2014/main" val="2636561816"/>
                  </a:ext>
                </a:extLst>
              </a:tr>
              <a:tr h="160412">
                <a:tc>
                  <a:txBody>
                    <a:bodyPr/>
                    <a:lstStyle/>
                    <a:p>
                      <a:pPr algn="ctr" fontAlgn="ctr"/>
                      <a:r>
                        <a:rPr lang="en-US" sz="1100" b="0" i="1" u="none" strike="noStrike" dirty="0">
                          <a:solidFill>
                            <a:srgbClr val="000000"/>
                          </a:solidFill>
                          <a:effectLst/>
                          <a:latin typeface="Calibri" panose="020F0502020204030204" pitchFamily="34" charset="0"/>
                        </a:rPr>
                        <a:t>Escherichia/Shigella</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2.79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-0.95</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-1.13</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-0.51</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-3.05</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0.85</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0.92</a:t>
                      </a:r>
                    </a:p>
                  </a:txBody>
                  <a:tcPr marL="6216" marR="6216" marT="6216" marB="0" anchor="ctr">
                    <a:lnL>
                      <a:noFill/>
                    </a:lnL>
                    <a:lnR>
                      <a:noFill/>
                    </a:lnR>
                    <a:lnT>
                      <a:noFill/>
                    </a:lnT>
                    <a:lnB>
                      <a:noFill/>
                    </a:lnB>
                  </a:tcPr>
                </a:tc>
                <a:extLst>
                  <a:ext uri="{0D108BD9-81ED-4DB2-BD59-A6C34878D82A}">
                    <a16:rowId xmlns:a16="http://schemas.microsoft.com/office/drawing/2014/main" val="1276884728"/>
                  </a:ext>
                </a:extLst>
              </a:tr>
              <a:tr h="160412">
                <a:tc>
                  <a:txBody>
                    <a:bodyPr/>
                    <a:lstStyle/>
                    <a:p>
                      <a:pPr algn="ctr" fontAlgn="ctr"/>
                      <a:r>
                        <a:rPr lang="en-US" sz="1100" b="0" i="1" u="none" strike="noStrike">
                          <a:solidFill>
                            <a:srgbClr val="000000"/>
                          </a:solidFill>
                          <a:effectLst/>
                          <a:latin typeface="Calibri" panose="020F0502020204030204" pitchFamily="34" charset="0"/>
                        </a:rPr>
                        <a:t>Fusicatenibacter</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14.24</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-0.02</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1.62</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26.44</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3.29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0.07</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-1.18</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0.94</a:t>
                      </a:r>
                    </a:p>
                  </a:txBody>
                  <a:tcPr marL="6216" marR="6216" marT="6216" marB="0" anchor="ctr">
                    <a:lnL>
                      <a:noFill/>
                    </a:lnL>
                    <a:lnR>
                      <a:noFill/>
                    </a:lnR>
                    <a:lnT>
                      <a:noFill/>
                    </a:lnT>
                    <a:lnB>
                      <a:noFill/>
                    </a:lnB>
                  </a:tcPr>
                </a:tc>
                <a:extLst>
                  <a:ext uri="{0D108BD9-81ED-4DB2-BD59-A6C34878D82A}">
                    <a16:rowId xmlns:a16="http://schemas.microsoft.com/office/drawing/2014/main" val="894466911"/>
                  </a:ext>
                </a:extLst>
              </a:tr>
              <a:tr h="160412">
                <a:tc>
                  <a:txBody>
                    <a:bodyPr/>
                    <a:lstStyle/>
                    <a:p>
                      <a:pPr algn="ctr" fontAlgn="ctr"/>
                      <a:r>
                        <a:rPr lang="en-US" sz="1100" b="0" i="1" u="none" strike="noStrike" dirty="0">
                          <a:solidFill>
                            <a:srgbClr val="000000"/>
                          </a:solidFill>
                          <a:effectLst/>
                          <a:latin typeface="Calibri" panose="020F0502020204030204" pitchFamily="34" charset="0"/>
                        </a:rPr>
                        <a:t>Fusobacterium</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-3.91</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0.01</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-1.70</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-0.89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20.09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-0.49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-1.69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0.70</a:t>
                      </a:r>
                    </a:p>
                  </a:txBody>
                  <a:tcPr marL="6216" marR="6216" marT="6216" marB="0" anchor="ctr">
                    <a:lnL>
                      <a:noFill/>
                    </a:lnL>
                    <a:lnR>
                      <a:noFill/>
                    </a:lnR>
                    <a:lnT>
                      <a:noFill/>
                    </a:lnT>
                    <a:lnB>
                      <a:noFill/>
                    </a:lnB>
                  </a:tcPr>
                </a:tc>
                <a:extLst>
                  <a:ext uri="{0D108BD9-81ED-4DB2-BD59-A6C34878D82A}">
                    <a16:rowId xmlns:a16="http://schemas.microsoft.com/office/drawing/2014/main" val="440737344"/>
                  </a:ext>
                </a:extLst>
              </a:tr>
              <a:tr h="160412">
                <a:tc>
                  <a:txBody>
                    <a:bodyPr/>
                    <a:lstStyle/>
                    <a:p>
                      <a:pPr algn="ctr" fontAlgn="ctr"/>
                      <a:r>
                        <a:rPr lang="en-US" sz="1100" b="0" i="1" u="none" strike="noStrike" dirty="0" err="1">
                          <a:solidFill>
                            <a:srgbClr val="000000"/>
                          </a:solidFill>
                          <a:effectLst/>
                          <a:latin typeface="Calibri" panose="020F0502020204030204" pitchFamily="34" charset="0"/>
                        </a:rPr>
                        <a:t>Gemella</a:t>
                      </a:r>
                      <a:endParaRPr lang="en-US" sz="1100" b="0" i="1" u="none" strike="noStrike" dirty="0">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7.91</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7.03</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21.38</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-1.56</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-1.51</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-1.26</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extLst>
                  <a:ext uri="{0D108BD9-81ED-4DB2-BD59-A6C34878D82A}">
                    <a16:rowId xmlns:a16="http://schemas.microsoft.com/office/drawing/2014/main" val="1467650319"/>
                  </a:ext>
                </a:extLst>
              </a:tr>
              <a:tr h="160412">
                <a:tc>
                  <a:txBody>
                    <a:bodyPr/>
                    <a:lstStyle/>
                    <a:p>
                      <a:pPr algn="ctr" fontAlgn="ctr"/>
                      <a:r>
                        <a:rPr lang="en-US" sz="1100" b="0" i="1" u="none" strike="noStrike">
                          <a:solidFill>
                            <a:srgbClr val="000000"/>
                          </a:solidFill>
                          <a:effectLst/>
                          <a:latin typeface="Calibri" panose="020F0502020204030204" pitchFamily="34" charset="0"/>
                        </a:rPr>
                        <a:t>Intestinibacter</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17.92</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14.82</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-1.35</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-2.97</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0.22</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-1.29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extLst>
                  <a:ext uri="{0D108BD9-81ED-4DB2-BD59-A6C34878D82A}">
                    <a16:rowId xmlns:a16="http://schemas.microsoft.com/office/drawing/2014/main" val="4144583191"/>
                  </a:ext>
                </a:extLst>
              </a:tr>
              <a:tr h="160412">
                <a:tc>
                  <a:txBody>
                    <a:bodyPr/>
                    <a:lstStyle/>
                    <a:p>
                      <a:pPr algn="ctr" fontAlgn="ctr"/>
                      <a:r>
                        <a:rPr lang="en-US" sz="1100" b="0" i="1" u="none" strike="noStrike">
                          <a:solidFill>
                            <a:srgbClr val="000000"/>
                          </a:solidFill>
                          <a:effectLst/>
                          <a:latin typeface="Calibri" panose="020F0502020204030204" pitchFamily="34" charset="0"/>
                        </a:rPr>
                        <a:t>Jonquetella</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15.35</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-1.29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5.47</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0.12</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2.97</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0.93</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0.21</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-6.37</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0.05</a:t>
                      </a:r>
                    </a:p>
                  </a:txBody>
                  <a:tcPr marL="6216" marR="6216" marT="6216" marB="0" anchor="ctr">
                    <a:lnL>
                      <a:noFill/>
                    </a:lnL>
                    <a:lnR>
                      <a:noFill/>
                    </a:lnR>
                    <a:lnT>
                      <a:noFill/>
                    </a:lnT>
                    <a:lnB>
                      <a:noFill/>
                    </a:lnB>
                  </a:tcPr>
                </a:tc>
                <a:extLst>
                  <a:ext uri="{0D108BD9-81ED-4DB2-BD59-A6C34878D82A}">
                    <a16:rowId xmlns:a16="http://schemas.microsoft.com/office/drawing/2014/main" val="4124532009"/>
                  </a:ext>
                </a:extLst>
              </a:tr>
              <a:tr h="160412">
                <a:tc>
                  <a:txBody>
                    <a:bodyPr/>
                    <a:lstStyle/>
                    <a:p>
                      <a:pPr algn="ctr" fontAlgn="ctr"/>
                      <a:r>
                        <a:rPr lang="en-US" sz="1100" b="0" i="1" u="none" strike="noStrike" dirty="0">
                          <a:solidFill>
                            <a:srgbClr val="000000"/>
                          </a:solidFill>
                          <a:effectLst/>
                          <a:latin typeface="Calibri" panose="020F0502020204030204" pitchFamily="34" charset="0"/>
                        </a:rPr>
                        <a:t>Klebsiella</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2.10</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0.67</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-2.07</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7.79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1.50</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0.06</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-5.03</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0.02</a:t>
                      </a:r>
                    </a:p>
                  </a:txBody>
                  <a:tcPr marL="6216" marR="6216" marT="6216" marB="0" anchor="ctr">
                    <a:lnL>
                      <a:noFill/>
                    </a:lnL>
                    <a:lnR>
                      <a:noFill/>
                    </a:lnR>
                    <a:lnT>
                      <a:noFill/>
                    </a:lnT>
                    <a:lnB>
                      <a:noFill/>
                    </a:lnB>
                  </a:tcPr>
                </a:tc>
                <a:extLst>
                  <a:ext uri="{0D108BD9-81ED-4DB2-BD59-A6C34878D82A}">
                    <a16:rowId xmlns:a16="http://schemas.microsoft.com/office/drawing/2014/main" val="2845574742"/>
                  </a:ext>
                </a:extLst>
              </a:tr>
              <a:tr h="160412">
                <a:tc>
                  <a:txBody>
                    <a:bodyPr/>
                    <a:lstStyle/>
                    <a:p>
                      <a:pPr algn="ctr" fontAlgn="ctr"/>
                      <a:r>
                        <a:rPr lang="en-US" sz="1100" b="0" i="1" u="none" strike="noStrike">
                          <a:solidFill>
                            <a:srgbClr val="000000"/>
                          </a:solidFill>
                          <a:effectLst/>
                          <a:latin typeface="Calibri" panose="020F0502020204030204" pitchFamily="34" charset="0"/>
                        </a:rPr>
                        <a:t>Kocuria</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-1.14</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-1.80</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0.45</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0.83</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-3.29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-0.39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extLst>
                  <a:ext uri="{0D108BD9-81ED-4DB2-BD59-A6C34878D82A}">
                    <a16:rowId xmlns:a16="http://schemas.microsoft.com/office/drawing/2014/main" val="2970047928"/>
                  </a:ext>
                </a:extLst>
              </a:tr>
              <a:tr h="160412">
                <a:tc>
                  <a:txBody>
                    <a:bodyPr/>
                    <a:lstStyle/>
                    <a:p>
                      <a:pPr algn="ctr" fontAlgn="ctr"/>
                      <a:r>
                        <a:rPr lang="en-US" sz="1100" b="0" i="1" u="none" strike="noStrike">
                          <a:solidFill>
                            <a:srgbClr val="000000"/>
                          </a:solidFill>
                          <a:effectLst/>
                          <a:latin typeface="Calibri" panose="020F0502020204030204" pitchFamily="34" charset="0"/>
                        </a:rPr>
                        <a:t>Lachnoclostridium</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-0.53</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0.10</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3.84</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0.01</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1.57</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0.67</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0.12</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extLst>
                  <a:ext uri="{0D108BD9-81ED-4DB2-BD59-A6C34878D82A}">
                    <a16:rowId xmlns:a16="http://schemas.microsoft.com/office/drawing/2014/main" val="512626157"/>
                  </a:ext>
                </a:extLst>
              </a:tr>
              <a:tr h="160412">
                <a:tc>
                  <a:txBody>
                    <a:bodyPr/>
                    <a:lstStyle/>
                    <a:p>
                      <a:pPr algn="ctr" fontAlgn="ctr"/>
                      <a:r>
                        <a:rPr lang="en-US" sz="1100" b="0" i="1" u="none" strike="noStrike">
                          <a:solidFill>
                            <a:srgbClr val="000000"/>
                          </a:solidFill>
                          <a:effectLst/>
                          <a:latin typeface="Calibri" panose="020F0502020204030204" pitchFamily="34" charset="0"/>
                        </a:rPr>
                        <a:t>Megasphaera</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4.17</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0.02</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7.80</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3.28</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0.27</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15.61</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-1.60</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-2.02</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0.72</a:t>
                      </a:r>
                    </a:p>
                  </a:txBody>
                  <a:tcPr marL="6216" marR="6216" marT="6216" marB="0" anchor="ctr">
                    <a:lnL>
                      <a:noFill/>
                    </a:lnL>
                    <a:lnR>
                      <a:noFill/>
                    </a:lnR>
                    <a:lnT>
                      <a:noFill/>
                    </a:lnT>
                    <a:lnB>
                      <a:noFill/>
                    </a:lnB>
                  </a:tcPr>
                </a:tc>
                <a:extLst>
                  <a:ext uri="{0D108BD9-81ED-4DB2-BD59-A6C34878D82A}">
                    <a16:rowId xmlns:a16="http://schemas.microsoft.com/office/drawing/2014/main" val="2025242651"/>
                  </a:ext>
                </a:extLst>
              </a:tr>
              <a:tr h="160412">
                <a:tc>
                  <a:txBody>
                    <a:bodyPr/>
                    <a:lstStyle/>
                    <a:p>
                      <a:pPr algn="ctr" fontAlgn="ctr"/>
                      <a:r>
                        <a:rPr lang="en-US" sz="1100" b="0" i="1" u="none" strike="noStrike" dirty="0">
                          <a:solidFill>
                            <a:srgbClr val="000000"/>
                          </a:solidFill>
                          <a:effectLst/>
                          <a:latin typeface="Calibri" panose="020F0502020204030204" pitchFamily="34" charset="0"/>
                        </a:rPr>
                        <a:t>Micrococcus</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-0.58</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-2.24</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0.11</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-0.32</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-0.98</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-3.71</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0.78</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extLst>
                  <a:ext uri="{0D108BD9-81ED-4DB2-BD59-A6C34878D82A}">
                    <a16:rowId xmlns:a16="http://schemas.microsoft.com/office/drawing/2014/main" val="975191302"/>
                  </a:ext>
                </a:extLst>
              </a:tr>
              <a:tr h="160412">
                <a:tc>
                  <a:txBody>
                    <a:bodyPr/>
                    <a:lstStyle/>
                    <a:p>
                      <a:pPr algn="ctr" fontAlgn="ctr"/>
                      <a:r>
                        <a:rPr lang="en-US" sz="1100" b="0" i="1" u="none" strike="noStrike">
                          <a:solidFill>
                            <a:srgbClr val="000000"/>
                          </a:solidFill>
                          <a:effectLst/>
                          <a:latin typeface="Calibri" panose="020F0502020204030204" pitchFamily="34" charset="0"/>
                        </a:rPr>
                        <a:t>Parabacteroides</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16.91</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0.37</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0.66</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-1.02</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1.05</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0.99</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-1.23</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0.79</a:t>
                      </a:r>
                    </a:p>
                  </a:txBody>
                  <a:tcPr marL="6216" marR="6216" marT="6216" marB="0" anchor="ctr">
                    <a:lnL>
                      <a:noFill/>
                    </a:lnL>
                    <a:lnR>
                      <a:noFill/>
                    </a:lnR>
                    <a:lnT>
                      <a:noFill/>
                    </a:lnT>
                    <a:lnB>
                      <a:noFill/>
                    </a:lnB>
                  </a:tcPr>
                </a:tc>
                <a:extLst>
                  <a:ext uri="{0D108BD9-81ED-4DB2-BD59-A6C34878D82A}">
                    <a16:rowId xmlns:a16="http://schemas.microsoft.com/office/drawing/2014/main" val="1835909358"/>
                  </a:ext>
                </a:extLst>
              </a:tr>
              <a:tr h="160412">
                <a:tc>
                  <a:txBody>
                    <a:bodyPr/>
                    <a:lstStyle/>
                    <a:p>
                      <a:pPr algn="ctr" fontAlgn="ctr"/>
                      <a:r>
                        <a:rPr lang="en-US" sz="1100" b="0" i="1" u="none" strike="noStrike">
                          <a:solidFill>
                            <a:srgbClr val="000000"/>
                          </a:solidFill>
                          <a:effectLst/>
                          <a:latin typeface="Calibri" panose="020F0502020204030204" pitchFamily="34" charset="0"/>
                        </a:rPr>
                        <a:t>Peptoniphilus</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-0.08</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0.60</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0.45</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3.42</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1.41</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0.24</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0.03</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extLst>
                  <a:ext uri="{0D108BD9-81ED-4DB2-BD59-A6C34878D82A}">
                    <a16:rowId xmlns:a16="http://schemas.microsoft.com/office/drawing/2014/main" val="2330722743"/>
                  </a:ext>
                </a:extLst>
              </a:tr>
              <a:tr h="160412">
                <a:tc>
                  <a:txBody>
                    <a:bodyPr/>
                    <a:lstStyle/>
                    <a:p>
                      <a:pPr algn="ctr" fontAlgn="ctr"/>
                      <a:r>
                        <a:rPr lang="en-US" sz="1100" b="0" i="1" u="none" strike="noStrike">
                          <a:solidFill>
                            <a:srgbClr val="000000"/>
                          </a:solidFill>
                          <a:effectLst/>
                          <a:latin typeface="Calibri" panose="020F0502020204030204" pitchFamily="34" charset="0"/>
                        </a:rPr>
                        <a:t>Prevotella_6</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0.28</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3.78</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2.52</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0.12</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0.89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-0.28</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0.90</a:t>
                      </a:r>
                    </a:p>
                  </a:txBody>
                  <a:tcPr marL="6216" marR="6216" marT="6216" marB="0" anchor="ctr">
                    <a:lnL>
                      <a:noFill/>
                    </a:lnL>
                    <a:lnR>
                      <a:noFill/>
                    </a:lnR>
                    <a:lnT>
                      <a:noFill/>
                    </a:lnT>
                    <a:lnB>
                      <a:noFill/>
                    </a:lnB>
                  </a:tcPr>
                </a:tc>
                <a:extLst>
                  <a:ext uri="{0D108BD9-81ED-4DB2-BD59-A6C34878D82A}">
                    <a16:rowId xmlns:a16="http://schemas.microsoft.com/office/drawing/2014/main" val="4232858787"/>
                  </a:ext>
                </a:extLst>
              </a:tr>
              <a:tr h="160412">
                <a:tc>
                  <a:txBody>
                    <a:bodyPr/>
                    <a:lstStyle/>
                    <a:p>
                      <a:pPr algn="ctr" fontAlgn="ctr"/>
                      <a:r>
                        <a:rPr lang="en-US" sz="1100" b="0" i="1" u="none" strike="noStrike" dirty="0">
                          <a:solidFill>
                            <a:srgbClr val="000000"/>
                          </a:solidFill>
                          <a:effectLst/>
                          <a:latin typeface="Calibri" panose="020F0502020204030204" pitchFamily="34" charset="0"/>
                        </a:rPr>
                        <a:t>Pseudomonas</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1.24</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0.66</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1.05</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0.03</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7.51</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-0.95</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0.90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-0.54</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extLst>
                  <a:ext uri="{0D108BD9-81ED-4DB2-BD59-A6C34878D82A}">
                    <a16:rowId xmlns:a16="http://schemas.microsoft.com/office/drawing/2014/main" val="3382507796"/>
                  </a:ext>
                </a:extLst>
              </a:tr>
              <a:tr h="160412">
                <a:tc>
                  <a:txBody>
                    <a:bodyPr/>
                    <a:lstStyle/>
                    <a:p>
                      <a:pPr algn="ctr" fontAlgn="ctr"/>
                      <a:r>
                        <a:rPr lang="en-US" sz="1100" b="0" i="1" u="none" strike="noStrike">
                          <a:solidFill>
                            <a:srgbClr val="000000"/>
                          </a:solidFill>
                          <a:effectLst/>
                          <a:latin typeface="Calibri" panose="020F0502020204030204" pitchFamily="34" charset="0"/>
                        </a:rPr>
                        <a:t>Romboutsia</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-0.43</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0.05</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6.40</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-0.03</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-1.86</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0.55</a:t>
                      </a:r>
                    </a:p>
                  </a:txBody>
                  <a:tcPr marL="6216" marR="6216" marT="6216" marB="0" anchor="ctr">
                    <a:lnL>
                      <a:noFill/>
                    </a:lnL>
                    <a:lnR>
                      <a:noFill/>
                    </a:lnR>
                    <a:lnT>
                      <a:noFill/>
                    </a:lnT>
                    <a:lnB>
                      <a:noFill/>
                    </a:lnB>
                  </a:tcPr>
                </a:tc>
                <a:extLst>
                  <a:ext uri="{0D108BD9-81ED-4DB2-BD59-A6C34878D82A}">
                    <a16:rowId xmlns:a16="http://schemas.microsoft.com/office/drawing/2014/main" val="2426674161"/>
                  </a:ext>
                </a:extLst>
              </a:tr>
              <a:tr h="160412">
                <a:tc>
                  <a:txBody>
                    <a:bodyPr/>
                    <a:lstStyle/>
                    <a:p>
                      <a:pPr algn="ctr" fontAlgn="ctr"/>
                      <a:r>
                        <a:rPr lang="en-US" sz="1100" b="0" i="1" u="none" strike="noStrike">
                          <a:solidFill>
                            <a:srgbClr val="000000"/>
                          </a:solidFill>
                          <a:effectLst/>
                          <a:latin typeface="Calibri" panose="020F0502020204030204" pitchFamily="34" charset="0"/>
                        </a:rPr>
                        <a:t>Rothia</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-0.67</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2.01</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0.65</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1.07</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-0.78</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-7.75</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0.18</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extLst>
                  <a:ext uri="{0D108BD9-81ED-4DB2-BD59-A6C34878D82A}">
                    <a16:rowId xmlns:a16="http://schemas.microsoft.com/office/drawing/2014/main" val="2750267354"/>
                  </a:ext>
                </a:extLst>
              </a:tr>
              <a:tr h="160412">
                <a:tc>
                  <a:txBody>
                    <a:bodyPr/>
                    <a:lstStyle/>
                    <a:p>
                      <a:pPr algn="ctr" fontAlgn="ctr"/>
                      <a:r>
                        <a:rPr lang="en-US" sz="1100" b="0" i="1" u="none" strike="noStrike" dirty="0" err="1">
                          <a:solidFill>
                            <a:srgbClr val="000000"/>
                          </a:solidFill>
                          <a:effectLst/>
                          <a:latin typeface="Calibri" panose="020F0502020204030204" pitchFamily="34" charset="0"/>
                        </a:rPr>
                        <a:t>Sneathia</a:t>
                      </a:r>
                      <a:endParaRPr lang="en-US" sz="1100" b="0" i="1" u="none" strike="noStrike" dirty="0">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42.95</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49.75</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6.19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0.49</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-0.63</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4.16</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0.88</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13.86</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extLst>
                  <a:ext uri="{0D108BD9-81ED-4DB2-BD59-A6C34878D82A}">
                    <a16:rowId xmlns:a16="http://schemas.microsoft.com/office/drawing/2014/main" val="3337089810"/>
                  </a:ext>
                </a:extLst>
              </a:tr>
              <a:tr h="160412">
                <a:tc>
                  <a:txBody>
                    <a:bodyPr/>
                    <a:lstStyle/>
                    <a:p>
                      <a:pPr algn="ctr" fontAlgn="ctr"/>
                      <a:r>
                        <a:rPr lang="en-US" sz="1100" b="0" i="1" u="none" strike="noStrike" dirty="0">
                          <a:solidFill>
                            <a:srgbClr val="000000"/>
                          </a:solidFill>
                          <a:effectLst/>
                          <a:latin typeface="Calibri" panose="020F0502020204030204" pitchFamily="34" charset="0"/>
                        </a:rPr>
                        <a:t>Staphylococcus</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-2.09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0.35</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2.43</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0.96</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0.71</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0.58</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3.13</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extLst>
                  <a:ext uri="{0D108BD9-81ED-4DB2-BD59-A6C34878D82A}">
                    <a16:rowId xmlns:a16="http://schemas.microsoft.com/office/drawing/2014/main" val="3928620097"/>
                  </a:ext>
                </a:extLst>
              </a:tr>
              <a:tr h="160412">
                <a:tc>
                  <a:txBody>
                    <a:bodyPr/>
                    <a:lstStyle/>
                    <a:p>
                      <a:pPr algn="ctr" fontAlgn="ctr"/>
                      <a:r>
                        <a:rPr lang="en-US" sz="1100" b="0" i="1" u="none" strike="noStrike">
                          <a:solidFill>
                            <a:srgbClr val="000000"/>
                          </a:solidFill>
                          <a:effectLst/>
                          <a:latin typeface="Calibri" panose="020F0502020204030204" pitchFamily="34" charset="0"/>
                        </a:rPr>
                        <a:t>Streptococcus</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0.07</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-3.58</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1.82</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0.16</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0.21</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0.57</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-1.42</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0.48</a:t>
                      </a:r>
                    </a:p>
                  </a:txBody>
                  <a:tcPr marL="6216" marR="6216" marT="6216" marB="0" anchor="ctr">
                    <a:lnL>
                      <a:noFill/>
                    </a:lnL>
                    <a:lnR>
                      <a:noFill/>
                    </a:lnR>
                    <a:lnT>
                      <a:noFill/>
                    </a:lnT>
                    <a:lnB>
                      <a:noFill/>
                    </a:lnB>
                  </a:tcPr>
                </a:tc>
                <a:extLst>
                  <a:ext uri="{0D108BD9-81ED-4DB2-BD59-A6C34878D82A}">
                    <a16:rowId xmlns:a16="http://schemas.microsoft.com/office/drawing/2014/main" val="1018010573"/>
                  </a:ext>
                </a:extLst>
              </a:tr>
              <a:tr h="160412">
                <a:tc>
                  <a:txBody>
                    <a:bodyPr/>
                    <a:lstStyle/>
                    <a:p>
                      <a:pPr algn="ctr" fontAlgn="ctr"/>
                      <a:r>
                        <a:rPr lang="en-US" sz="1100" b="0" i="1" u="none" strike="noStrike" dirty="0" err="1">
                          <a:solidFill>
                            <a:srgbClr val="000000"/>
                          </a:solidFill>
                          <a:effectLst/>
                          <a:latin typeface="Calibri" panose="020F0502020204030204" pitchFamily="34" charset="0"/>
                        </a:rPr>
                        <a:t>Sutterella</a:t>
                      </a:r>
                      <a:endParaRPr lang="en-US" sz="1100" b="0" i="1" u="none" strike="noStrike" dirty="0">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-0.68</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-0.68</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-0.07</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-5.19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0.22</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-1.69</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0.60</a:t>
                      </a:r>
                    </a:p>
                  </a:txBody>
                  <a:tcPr marL="6216" marR="6216" marT="6216" marB="0" anchor="ctr">
                    <a:lnL>
                      <a:noFill/>
                    </a:lnL>
                    <a:lnR>
                      <a:noFill/>
                    </a:lnR>
                    <a:lnT>
                      <a:noFill/>
                    </a:lnT>
                    <a:lnB>
                      <a:noFill/>
                    </a:lnB>
                  </a:tcPr>
                </a:tc>
                <a:extLst>
                  <a:ext uri="{0D108BD9-81ED-4DB2-BD59-A6C34878D82A}">
                    <a16:rowId xmlns:a16="http://schemas.microsoft.com/office/drawing/2014/main" val="3841620854"/>
                  </a:ext>
                </a:extLst>
              </a:tr>
              <a:tr h="160412">
                <a:tc>
                  <a:txBody>
                    <a:bodyPr/>
                    <a:lstStyle/>
                    <a:p>
                      <a:pPr algn="ctr" fontAlgn="ctr"/>
                      <a:r>
                        <a:rPr lang="en-US" sz="1100" b="0" i="1" u="none" strike="noStrike" dirty="0" err="1">
                          <a:solidFill>
                            <a:srgbClr val="000000"/>
                          </a:solidFill>
                          <a:effectLst/>
                          <a:latin typeface="Calibri" panose="020F0502020204030204" pitchFamily="34" charset="0"/>
                        </a:rPr>
                        <a:t>Terrisporobacter</a:t>
                      </a:r>
                      <a:endParaRPr lang="en-US" sz="1100" b="0" i="1" u="none" strike="noStrike" dirty="0">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14.20</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14.70</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-7.66</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1.01</a:t>
                      </a: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6216" marR="6216" marT="621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0.59</a:t>
                      </a:r>
                    </a:p>
                  </a:txBody>
                  <a:tcPr marL="6216" marR="6216" marT="6216"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1.00</a:t>
                      </a:r>
                    </a:p>
                  </a:txBody>
                  <a:tcPr marL="6216" marR="6216" marT="6216" marB="0" anchor="ctr">
                    <a:lnL>
                      <a:noFill/>
                    </a:lnL>
                    <a:lnR>
                      <a:noFill/>
                    </a:lnR>
                    <a:lnT>
                      <a:noFill/>
                    </a:lnT>
                    <a:lnB>
                      <a:noFill/>
                    </a:lnB>
                  </a:tcPr>
                </a:tc>
                <a:extLst>
                  <a:ext uri="{0D108BD9-81ED-4DB2-BD59-A6C34878D82A}">
                    <a16:rowId xmlns:a16="http://schemas.microsoft.com/office/drawing/2014/main" val="3927066680"/>
                  </a:ext>
                </a:extLst>
              </a:tr>
            </a:tbl>
          </a:graphicData>
        </a:graphic>
      </p:graphicFrame>
      <p:sp>
        <p:nvSpPr>
          <p:cNvPr id="6" name="TextBox 5">
            <a:extLst>
              <a:ext uri="{FF2B5EF4-FFF2-40B4-BE49-F238E27FC236}">
                <a16:creationId xmlns:a16="http://schemas.microsoft.com/office/drawing/2014/main" id="{D8749D9A-B7C8-45E7-AA06-DF6D1D0F8D28}"/>
              </a:ext>
            </a:extLst>
          </p:cNvPr>
          <p:cNvSpPr txBox="1"/>
          <p:nvPr/>
        </p:nvSpPr>
        <p:spPr>
          <a:xfrm>
            <a:off x="0" y="0"/>
            <a:ext cx="1219200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Table X. Log 2-fold change and p value of differentially expressed genera associated with Type 1 Diabetes</a:t>
            </a:r>
          </a:p>
        </p:txBody>
      </p:sp>
    </p:spTree>
    <p:extLst>
      <p:ext uri="{BB962C8B-B14F-4D97-AF65-F5344CB8AC3E}">
        <p14:creationId xmlns:p14="http://schemas.microsoft.com/office/powerpoint/2010/main" val="2177028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upa 44">
            <a:extLst>
              <a:ext uri="{FF2B5EF4-FFF2-40B4-BE49-F238E27FC236}">
                <a16:creationId xmlns:a16="http://schemas.microsoft.com/office/drawing/2014/main" id="{EBD0C8AF-1D75-46DE-B87A-C79C3D55064D}"/>
              </a:ext>
            </a:extLst>
          </p:cNvPr>
          <p:cNvGrpSpPr/>
          <p:nvPr/>
        </p:nvGrpSpPr>
        <p:grpSpPr>
          <a:xfrm>
            <a:off x="4035640" y="603072"/>
            <a:ext cx="5685006" cy="6254928"/>
            <a:chOff x="6081610" y="635733"/>
            <a:chExt cx="5685006" cy="6254928"/>
          </a:xfrm>
        </p:grpSpPr>
        <p:pic>
          <p:nvPicPr>
            <p:cNvPr id="22" name="Picture 3">
              <a:extLst>
                <a:ext uri="{FF2B5EF4-FFF2-40B4-BE49-F238E27FC236}">
                  <a16:creationId xmlns:a16="http://schemas.microsoft.com/office/drawing/2014/main" id="{808F0841-0677-4F94-9BF5-B93E1AE2A3F1}"/>
                </a:ext>
              </a:extLst>
            </p:cNvPr>
            <p:cNvPicPr>
              <a:picLocks noChangeAspect="1"/>
            </p:cNvPicPr>
            <p:nvPr/>
          </p:nvPicPr>
          <p:blipFill rotWithShape="1">
            <a:blip r:embed="rId3">
              <a:extLst>
                <a:ext uri="{28A0092B-C50C-407E-A947-70E740481C1C}">
                  <a14:useLocalDpi xmlns:a14="http://schemas.microsoft.com/office/drawing/2010/main" val="0"/>
                </a:ext>
              </a:extLst>
            </a:blip>
            <a:srcRect t="2127" b="6666"/>
            <a:stretch/>
          </p:blipFill>
          <p:spPr>
            <a:xfrm>
              <a:off x="6710300" y="635733"/>
              <a:ext cx="5056316" cy="6254928"/>
            </a:xfrm>
            <a:prstGeom prst="rect">
              <a:avLst/>
            </a:prstGeom>
          </p:spPr>
        </p:pic>
        <p:sp>
          <p:nvSpPr>
            <p:cNvPr id="23" name="TextBox 10">
              <a:extLst>
                <a:ext uri="{FF2B5EF4-FFF2-40B4-BE49-F238E27FC236}">
                  <a16:creationId xmlns:a16="http://schemas.microsoft.com/office/drawing/2014/main" id="{F9B3B78C-A51B-4CF6-B062-ACAAE8F4A4B0}"/>
                </a:ext>
              </a:extLst>
            </p:cNvPr>
            <p:cNvSpPr txBox="1"/>
            <p:nvPr/>
          </p:nvSpPr>
          <p:spPr>
            <a:xfrm>
              <a:off x="6081610" y="4812965"/>
              <a:ext cx="295274" cy="276999"/>
            </a:xfrm>
            <a:prstGeom prst="rect">
              <a:avLst/>
            </a:prstGeom>
            <a:noFill/>
            <a:ln w="28575">
              <a:noFill/>
            </a:ln>
          </p:spPr>
          <p:txBody>
            <a:bodyPr wrap="none" rtlCol="0">
              <a:spAutoFit/>
            </a:bodyPr>
            <a:lstStyle/>
            <a:p>
              <a:r>
                <a:rPr lang="en-US" sz="1200" b="1" dirty="0">
                  <a:latin typeface="Arial" charset="0"/>
                  <a:ea typeface="Arial" charset="0"/>
                  <a:cs typeface="Arial" charset="0"/>
                </a:rPr>
                <a:t>A</a:t>
              </a:r>
            </a:p>
          </p:txBody>
        </p:sp>
        <p:sp>
          <p:nvSpPr>
            <p:cNvPr id="24" name="TextBox 11">
              <a:extLst>
                <a:ext uri="{FF2B5EF4-FFF2-40B4-BE49-F238E27FC236}">
                  <a16:creationId xmlns:a16="http://schemas.microsoft.com/office/drawing/2014/main" id="{9D3FD5EB-E425-4512-9130-C26CC2462454}"/>
                </a:ext>
              </a:extLst>
            </p:cNvPr>
            <p:cNvSpPr txBox="1"/>
            <p:nvPr/>
          </p:nvSpPr>
          <p:spPr>
            <a:xfrm>
              <a:off x="6510878" y="4202178"/>
              <a:ext cx="295274" cy="276999"/>
            </a:xfrm>
            <a:prstGeom prst="rect">
              <a:avLst/>
            </a:prstGeom>
            <a:noFill/>
            <a:ln w="28575">
              <a:noFill/>
            </a:ln>
          </p:spPr>
          <p:txBody>
            <a:bodyPr wrap="none" rtlCol="0">
              <a:spAutoFit/>
            </a:bodyPr>
            <a:lstStyle/>
            <a:p>
              <a:r>
                <a:rPr lang="en-US" sz="1200" b="1" dirty="0">
                  <a:latin typeface="Arial" charset="0"/>
                  <a:ea typeface="Arial" charset="0"/>
                  <a:cs typeface="Arial" charset="0"/>
                </a:rPr>
                <a:t>B</a:t>
              </a:r>
            </a:p>
          </p:txBody>
        </p:sp>
        <p:sp>
          <p:nvSpPr>
            <p:cNvPr id="25" name="TextBox 12">
              <a:extLst>
                <a:ext uri="{FF2B5EF4-FFF2-40B4-BE49-F238E27FC236}">
                  <a16:creationId xmlns:a16="http://schemas.microsoft.com/office/drawing/2014/main" id="{4960587B-90FF-467F-9416-0696D17CBC03}"/>
                </a:ext>
              </a:extLst>
            </p:cNvPr>
            <p:cNvSpPr txBox="1"/>
            <p:nvPr/>
          </p:nvSpPr>
          <p:spPr>
            <a:xfrm>
              <a:off x="7016385" y="3668270"/>
              <a:ext cx="295274" cy="276999"/>
            </a:xfrm>
            <a:prstGeom prst="rect">
              <a:avLst/>
            </a:prstGeom>
            <a:noFill/>
            <a:ln w="28575">
              <a:noFill/>
            </a:ln>
          </p:spPr>
          <p:txBody>
            <a:bodyPr wrap="none" rtlCol="0">
              <a:spAutoFit/>
            </a:bodyPr>
            <a:lstStyle/>
            <a:p>
              <a:r>
                <a:rPr lang="en-US" sz="1200" b="1" dirty="0">
                  <a:latin typeface="Arial" charset="0"/>
                  <a:ea typeface="Arial" charset="0"/>
                  <a:cs typeface="Arial" charset="0"/>
                </a:rPr>
                <a:t>C</a:t>
              </a:r>
            </a:p>
          </p:txBody>
        </p:sp>
        <p:sp>
          <p:nvSpPr>
            <p:cNvPr id="26" name="Oval 1">
              <a:extLst>
                <a:ext uri="{FF2B5EF4-FFF2-40B4-BE49-F238E27FC236}">
                  <a16:creationId xmlns:a16="http://schemas.microsoft.com/office/drawing/2014/main" id="{71DC46EA-94BF-4479-A58E-E9401C5550A8}"/>
                </a:ext>
              </a:extLst>
            </p:cNvPr>
            <p:cNvSpPr/>
            <p:nvPr/>
          </p:nvSpPr>
          <p:spPr>
            <a:xfrm rot="594767">
              <a:off x="8280187" y="4738501"/>
              <a:ext cx="685800" cy="14892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7" name="Oval 13">
              <a:extLst>
                <a:ext uri="{FF2B5EF4-FFF2-40B4-BE49-F238E27FC236}">
                  <a16:creationId xmlns:a16="http://schemas.microsoft.com/office/drawing/2014/main" id="{E968B9AC-89C6-47DE-BD42-104E0BBF9A54}"/>
                </a:ext>
              </a:extLst>
            </p:cNvPr>
            <p:cNvSpPr/>
            <p:nvPr/>
          </p:nvSpPr>
          <p:spPr>
            <a:xfrm rot="771190">
              <a:off x="8680391" y="4164660"/>
              <a:ext cx="553779" cy="137174"/>
            </a:xfrm>
            <a:prstGeom prst="ellipse">
              <a:avLst/>
            </a:prstGeom>
            <a:noFill/>
            <a:ln w="28575">
              <a:solidFill>
                <a:srgbClr val="1D3A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8" name="Oval 14">
              <a:extLst>
                <a:ext uri="{FF2B5EF4-FFF2-40B4-BE49-F238E27FC236}">
                  <a16:creationId xmlns:a16="http://schemas.microsoft.com/office/drawing/2014/main" id="{2EAED27B-7E95-4576-B1B3-E792DCA0CFE5}"/>
                </a:ext>
              </a:extLst>
            </p:cNvPr>
            <p:cNvSpPr/>
            <p:nvPr/>
          </p:nvSpPr>
          <p:spPr>
            <a:xfrm rot="771190">
              <a:off x="9133482" y="3641862"/>
              <a:ext cx="485451" cy="139107"/>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29" name="Straight Connector 19">
              <a:extLst>
                <a:ext uri="{FF2B5EF4-FFF2-40B4-BE49-F238E27FC236}">
                  <a16:creationId xmlns:a16="http://schemas.microsoft.com/office/drawing/2014/main" id="{84A85A67-76FB-4656-A7EF-D5F65A379472}"/>
                </a:ext>
              </a:extLst>
            </p:cNvPr>
            <p:cNvCxnSpPr>
              <a:stCxn id="24" idx="3"/>
              <a:endCxn id="27" idx="2"/>
            </p:cNvCxnSpPr>
            <p:nvPr/>
          </p:nvCxnSpPr>
          <p:spPr>
            <a:xfrm flipV="1">
              <a:off x="6806152" y="4171652"/>
              <a:ext cx="1881177" cy="1690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5">
              <a:extLst>
                <a:ext uri="{FF2B5EF4-FFF2-40B4-BE49-F238E27FC236}">
                  <a16:creationId xmlns:a16="http://schemas.microsoft.com/office/drawing/2014/main" id="{E02A66E0-6364-4A08-AD6D-4066FFB7C3C4}"/>
                </a:ext>
              </a:extLst>
            </p:cNvPr>
            <p:cNvCxnSpPr>
              <a:cxnSpLocks/>
              <a:endCxn id="26" idx="2"/>
            </p:cNvCxnSpPr>
            <p:nvPr/>
          </p:nvCxnSpPr>
          <p:spPr>
            <a:xfrm flipV="1">
              <a:off x="6411300" y="4753935"/>
              <a:ext cx="1874006" cy="14499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28">
              <a:extLst>
                <a:ext uri="{FF2B5EF4-FFF2-40B4-BE49-F238E27FC236}">
                  <a16:creationId xmlns:a16="http://schemas.microsoft.com/office/drawing/2014/main" id="{8BC3BBE1-B7DC-458C-9266-1014BD6B435D}"/>
                </a:ext>
              </a:extLst>
            </p:cNvPr>
            <p:cNvCxnSpPr>
              <a:stCxn id="25" idx="3"/>
              <a:endCxn id="28" idx="2"/>
            </p:cNvCxnSpPr>
            <p:nvPr/>
          </p:nvCxnSpPr>
          <p:spPr>
            <a:xfrm flipV="1">
              <a:off x="7311659" y="3657421"/>
              <a:ext cx="1827905" cy="149349"/>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10">
              <a:extLst>
                <a:ext uri="{FF2B5EF4-FFF2-40B4-BE49-F238E27FC236}">
                  <a16:creationId xmlns:a16="http://schemas.microsoft.com/office/drawing/2014/main" id="{DD3A1312-4A0B-46CA-B9B5-E676B2CA2767}"/>
                </a:ext>
              </a:extLst>
            </p:cNvPr>
            <p:cNvSpPr txBox="1"/>
            <p:nvPr/>
          </p:nvSpPr>
          <p:spPr>
            <a:xfrm>
              <a:off x="7427341" y="5321360"/>
              <a:ext cx="295274" cy="276999"/>
            </a:xfrm>
            <a:prstGeom prst="rect">
              <a:avLst/>
            </a:prstGeom>
            <a:noFill/>
            <a:ln w="28575">
              <a:noFill/>
            </a:ln>
          </p:spPr>
          <p:txBody>
            <a:bodyPr wrap="none" rtlCol="0">
              <a:spAutoFit/>
            </a:bodyPr>
            <a:lstStyle/>
            <a:p>
              <a:r>
                <a:rPr lang="pl-PL" sz="1200" b="1" dirty="0">
                  <a:latin typeface="Arial" charset="0"/>
                  <a:ea typeface="Arial" charset="0"/>
                  <a:cs typeface="Arial" charset="0"/>
                </a:rPr>
                <a:t>D</a:t>
              </a:r>
              <a:endParaRPr lang="en-US" sz="1200" b="1" dirty="0">
                <a:latin typeface="Arial" charset="0"/>
                <a:ea typeface="Arial" charset="0"/>
                <a:cs typeface="Arial" charset="0"/>
              </a:endParaRPr>
            </a:p>
          </p:txBody>
        </p:sp>
        <p:sp>
          <p:nvSpPr>
            <p:cNvPr id="41" name="Oval 1">
              <a:extLst>
                <a:ext uri="{FF2B5EF4-FFF2-40B4-BE49-F238E27FC236}">
                  <a16:creationId xmlns:a16="http://schemas.microsoft.com/office/drawing/2014/main" id="{38C72A85-51A4-491B-9A51-685D57627119}"/>
                </a:ext>
              </a:extLst>
            </p:cNvPr>
            <p:cNvSpPr/>
            <p:nvPr/>
          </p:nvSpPr>
          <p:spPr>
            <a:xfrm rot="594767">
              <a:off x="9304945" y="4827841"/>
              <a:ext cx="685800" cy="148928"/>
            </a:xfrm>
            <a:prstGeom prst="ellipse">
              <a:avLst/>
            </a:prstGeom>
            <a:noFill/>
            <a:ln w="28575">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42" name="Straight Connector 25">
              <a:extLst>
                <a:ext uri="{FF2B5EF4-FFF2-40B4-BE49-F238E27FC236}">
                  <a16:creationId xmlns:a16="http://schemas.microsoft.com/office/drawing/2014/main" id="{F37DE453-44C0-4CF4-86F8-7B5692C452D1}"/>
                </a:ext>
              </a:extLst>
            </p:cNvPr>
            <p:cNvCxnSpPr>
              <a:cxnSpLocks/>
              <a:endCxn id="41" idx="2"/>
            </p:cNvCxnSpPr>
            <p:nvPr/>
          </p:nvCxnSpPr>
          <p:spPr>
            <a:xfrm flipV="1">
              <a:off x="7741686" y="4843275"/>
              <a:ext cx="1568378" cy="616585"/>
            </a:xfrm>
            <a:prstGeom prst="line">
              <a:avLst/>
            </a:prstGeom>
            <a:ln w="28575">
              <a:solidFill>
                <a:srgbClr val="CC0099"/>
              </a:solidFill>
            </a:ln>
          </p:spPr>
          <p:style>
            <a:lnRef idx="1">
              <a:schemeClr val="accent1"/>
            </a:lnRef>
            <a:fillRef idx="0">
              <a:schemeClr val="accent1"/>
            </a:fillRef>
            <a:effectRef idx="0">
              <a:schemeClr val="accent1"/>
            </a:effectRef>
            <a:fontRef idx="minor">
              <a:schemeClr val="tx1"/>
            </a:fontRef>
          </p:style>
        </p:cxnSp>
      </p:grpSp>
      <p:sp>
        <p:nvSpPr>
          <p:cNvPr id="3" name="pole tekstowe 2">
            <a:extLst>
              <a:ext uri="{FF2B5EF4-FFF2-40B4-BE49-F238E27FC236}">
                <a16:creationId xmlns:a16="http://schemas.microsoft.com/office/drawing/2014/main" id="{111464A2-F557-44A7-8B22-624D91A79F99}"/>
              </a:ext>
            </a:extLst>
          </p:cNvPr>
          <p:cNvSpPr txBox="1"/>
          <p:nvPr/>
        </p:nvSpPr>
        <p:spPr>
          <a:xfrm>
            <a:off x="323230" y="1917982"/>
            <a:ext cx="5893752" cy="3139321"/>
          </a:xfrm>
          <a:prstGeom prst="rect">
            <a:avLst/>
          </a:prstGeom>
          <a:noFill/>
        </p:spPr>
        <p:txBody>
          <a:bodyPr wrap="square" rtlCol="0">
            <a:spAutoFit/>
          </a:bodyPr>
          <a:lstStyle/>
          <a:p>
            <a:r>
              <a:rPr lang="pl-PL" b="1" dirty="0"/>
              <a:t>Pregnant woman</a:t>
            </a:r>
            <a:r>
              <a:rPr lang="pl-PL" dirty="0"/>
              <a:t> -</a:t>
            </a:r>
            <a:r>
              <a:rPr lang="en-US" dirty="0"/>
              <a:t> </a:t>
            </a:r>
            <a:r>
              <a:rPr lang="pl-PL" dirty="0"/>
              <a:t>4 </a:t>
            </a:r>
            <a:r>
              <a:rPr lang="en-US" dirty="0"/>
              <a:t>swab</a:t>
            </a:r>
            <a:r>
              <a:rPr lang="pl-PL" dirty="0"/>
              <a:t>s:	</a:t>
            </a:r>
          </a:p>
          <a:p>
            <a:endParaRPr lang="pl-PL" dirty="0"/>
          </a:p>
          <a:p>
            <a:r>
              <a:rPr lang="pl-PL" dirty="0" err="1"/>
              <a:t>vaginal</a:t>
            </a:r>
            <a:r>
              <a:rPr lang="pl-PL" dirty="0"/>
              <a:t> </a:t>
            </a:r>
            <a:r>
              <a:rPr lang="en-US" dirty="0"/>
              <a:t>introitus</a:t>
            </a:r>
            <a:r>
              <a:rPr lang="pl-PL" dirty="0"/>
              <a:t> 	(A) </a:t>
            </a:r>
          </a:p>
          <a:p>
            <a:r>
              <a:rPr lang="en-US" dirty="0"/>
              <a:t>mid</a:t>
            </a:r>
            <a:r>
              <a:rPr lang="pl-PL" dirty="0"/>
              <a:t>vagina 	(B)</a:t>
            </a:r>
          </a:p>
          <a:p>
            <a:r>
              <a:rPr lang="pl-PL" dirty="0" err="1"/>
              <a:t>cervix</a:t>
            </a:r>
            <a:r>
              <a:rPr lang="pl-PL" dirty="0"/>
              <a:t>		(C)</a:t>
            </a:r>
          </a:p>
          <a:p>
            <a:r>
              <a:rPr lang="en-US" dirty="0"/>
              <a:t>a</a:t>
            </a:r>
            <a:r>
              <a:rPr lang="pl-PL" dirty="0"/>
              <a:t>nus		(D)</a:t>
            </a:r>
          </a:p>
          <a:p>
            <a:endParaRPr lang="pl-PL" b="1" dirty="0"/>
          </a:p>
          <a:p>
            <a:endParaRPr lang="pl-PL" b="1" dirty="0"/>
          </a:p>
          <a:p>
            <a:r>
              <a:rPr lang="pl-PL" b="1" dirty="0"/>
              <a:t>N</a:t>
            </a:r>
            <a:r>
              <a:rPr lang="en-US" b="1" dirty="0" err="1"/>
              <a:t>ewborn</a:t>
            </a:r>
            <a:r>
              <a:rPr lang="en-US" dirty="0"/>
              <a:t>: </a:t>
            </a:r>
            <a:endParaRPr lang="pl-PL" dirty="0"/>
          </a:p>
          <a:p>
            <a:r>
              <a:rPr lang="en-US" dirty="0"/>
              <a:t>stool sample after meconium</a:t>
            </a:r>
            <a:r>
              <a:rPr lang="pl-PL" dirty="0"/>
              <a:t> </a:t>
            </a:r>
            <a:endParaRPr lang="en-US" dirty="0"/>
          </a:p>
          <a:p>
            <a:r>
              <a:rPr lang="en-US" dirty="0"/>
              <a:t>ear swab</a:t>
            </a:r>
            <a:endParaRPr lang="pl-PL" dirty="0"/>
          </a:p>
        </p:txBody>
      </p:sp>
      <p:sp>
        <p:nvSpPr>
          <p:cNvPr id="2" name="TextBox 1">
            <a:extLst>
              <a:ext uri="{FF2B5EF4-FFF2-40B4-BE49-F238E27FC236}">
                <a16:creationId xmlns:a16="http://schemas.microsoft.com/office/drawing/2014/main" id="{2E89DD1B-09A1-73B7-61F2-45876FC7AC5E}"/>
              </a:ext>
            </a:extLst>
          </p:cNvPr>
          <p:cNvSpPr txBox="1"/>
          <p:nvPr/>
        </p:nvSpPr>
        <p:spPr>
          <a:xfrm>
            <a:off x="90922" y="241784"/>
            <a:ext cx="12010155" cy="461665"/>
          </a:xfrm>
          <a:prstGeom prst="rect">
            <a:avLst/>
          </a:prstGeom>
          <a:noFill/>
        </p:spPr>
        <p:txBody>
          <a:bodyPr wrap="square">
            <a:spAutoFit/>
          </a:bodyPr>
          <a:lstStyle/>
          <a:p>
            <a:pPr algn="ctr"/>
            <a:r>
              <a:rPr lang="pl-PL" sz="2400" b="1" dirty="0"/>
              <a:t>Study design</a:t>
            </a:r>
          </a:p>
        </p:txBody>
      </p:sp>
    </p:spTree>
    <p:extLst>
      <p:ext uri="{BB962C8B-B14F-4D97-AF65-F5344CB8AC3E}">
        <p14:creationId xmlns:p14="http://schemas.microsoft.com/office/powerpoint/2010/main" val="2571183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a:extLst>
              <a:ext uri="{FF2B5EF4-FFF2-40B4-BE49-F238E27FC236}">
                <a16:creationId xmlns:a16="http://schemas.microsoft.com/office/drawing/2014/main" id="{BC7C8424-EB0F-4EC2-B976-05F510AB2311}"/>
              </a:ext>
            </a:extLst>
          </p:cNvPr>
          <p:cNvSpPr txBox="1"/>
          <p:nvPr/>
        </p:nvSpPr>
        <p:spPr>
          <a:xfrm>
            <a:off x="0" y="6211669"/>
            <a:ext cx="12192000"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Figure X. Wilcox test comparisons of differentially expressed genera associated with Type 1 Diabetes in the A) </a:t>
            </a:r>
            <a:r>
              <a:rPr lang="pl-PL" sz="1600" dirty="0" err="1">
                <a:latin typeface="Times New Roman" panose="02020603050405020304" pitchFamily="18" charset="0"/>
                <a:cs typeface="Times New Roman" panose="02020603050405020304" pitchFamily="18" charset="0"/>
              </a:rPr>
              <a:t>Vaginal</a:t>
            </a:r>
            <a:r>
              <a:rPr lang="pl-PL" sz="1600" dirty="0">
                <a:latin typeface="Times New Roman" panose="02020603050405020304" pitchFamily="18" charset="0"/>
                <a:cs typeface="Times New Roman" panose="02020603050405020304" pitchFamily="18" charset="0"/>
              </a:rPr>
              <a:t> canal</a:t>
            </a:r>
            <a:r>
              <a:rPr lang="en-US" sz="1600" dirty="0">
                <a:latin typeface="Times New Roman" panose="02020603050405020304" pitchFamily="18" charset="0"/>
                <a:cs typeface="Times New Roman" panose="02020603050405020304" pitchFamily="18" charset="0"/>
              </a:rPr>
              <a:t>, B) Cervix, C) Vaginal Introitus, and D)</a:t>
            </a:r>
            <a:r>
              <a:rPr lang="pl-PL"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Anus samples</a:t>
            </a:r>
          </a:p>
        </p:txBody>
      </p:sp>
      <p:pic>
        <p:nvPicPr>
          <p:cNvPr id="2" name="Picture 1" descr="A screenshot of a cell phone&#10;&#10;Description automatically generated">
            <a:extLst>
              <a:ext uri="{FF2B5EF4-FFF2-40B4-BE49-F238E27FC236}">
                <a16:creationId xmlns:a16="http://schemas.microsoft.com/office/drawing/2014/main" id="{165A114D-1CF5-4EA4-AC5E-2C3859BA6760}"/>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668816" y="366355"/>
            <a:ext cx="4854368" cy="4854368"/>
          </a:xfrm>
          <a:prstGeom prst="rect">
            <a:avLst/>
          </a:prstGeom>
        </p:spPr>
      </p:pic>
      <p:sp>
        <p:nvSpPr>
          <p:cNvPr id="4" name="TextBox 5">
            <a:extLst>
              <a:ext uri="{FF2B5EF4-FFF2-40B4-BE49-F238E27FC236}">
                <a16:creationId xmlns:a16="http://schemas.microsoft.com/office/drawing/2014/main" id="{FF3FF781-EFD3-4603-BBA9-C50C34190F5A}"/>
              </a:ext>
            </a:extLst>
          </p:cNvPr>
          <p:cNvSpPr txBox="1"/>
          <p:nvPr/>
        </p:nvSpPr>
        <p:spPr>
          <a:xfrm>
            <a:off x="758286" y="427315"/>
            <a:ext cx="917239" cy="369332"/>
          </a:xfrm>
          <a:prstGeom prst="rect">
            <a:avLst/>
          </a:prstGeom>
          <a:noFill/>
        </p:spPr>
        <p:txBody>
          <a:bodyPr wrap="none" rtlCol="0">
            <a:spAutoFit/>
          </a:bodyPr>
          <a:lstStyle/>
          <a:p>
            <a:r>
              <a:rPr lang="pl-PL" dirty="0"/>
              <a:t>D</a:t>
            </a:r>
            <a:r>
              <a:rPr lang="en-US" dirty="0"/>
              <a:t>) </a:t>
            </a:r>
            <a:r>
              <a:rPr lang="pl-PL" dirty="0" err="1"/>
              <a:t>Anus</a:t>
            </a:r>
            <a:endParaRPr lang="en-US" dirty="0"/>
          </a:p>
        </p:txBody>
      </p:sp>
    </p:spTree>
    <p:extLst>
      <p:ext uri="{BB962C8B-B14F-4D97-AF65-F5344CB8AC3E}">
        <p14:creationId xmlns:p14="http://schemas.microsoft.com/office/powerpoint/2010/main" val="2396208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222D85E2-874D-4DBB-BF53-7BAD8F1F0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5" y="0"/>
            <a:ext cx="5821244" cy="6858000"/>
          </a:xfrm>
          <a:prstGeom prst="rect">
            <a:avLst/>
          </a:prstGeom>
        </p:spPr>
      </p:pic>
      <p:sp>
        <p:nvSpPr>
          <p:cNvPr id="2" name="pole tekstowe 1">
            <a:extLst>
              <a:ext uri="{FF2B5EF4-FFF2-40B4-BE49-F238E27FC236}">
                <a16:creationId xmlns:a16="http://schemas.microsoft.com/office/drawing/2014/main" id="{ACE46FDA-FE11-4E78-90A3-D69C92A3F64F}"/>
              </a:ext>
            </a:extLst>
          </p:cNvPr>
          <p:cNvSpPr txBox="1"/>
          <p:nvPr/>
        </p:nvSpPr>
        <p:spPr>
          <a:xfrm>
            <a:off x="4711663" y="5325359"/>
            <a:ext cx="7216633" cy="1323439"/>
          </a:xfrm>
          <a:prstGeom prst="rect">
            <a:avLst/>
          </a:prstGeom>
          <a:noFill/>
        </p:spPr>
        <p:txBody>
          <a:bodyPr wrap="square" rtlCol="0">
            <a:spAutoFit/>
          </a:bodyPr>
          <a:lstStyle/>
          <a:p>
            <a:r>
              <a:rPr lang="pl-PL" sz="1600" dirty="0" err="1"/>
              <a:t>Tukey</a:t>
            </a:r>
            <a:r>
              <a:rPr lang="pl-PL" sz="1600" dirty="0"/>
              <a:t> </a:t>
            </a:r>
            <a:r>
              <a:rPr lang="pl-PL" sz="1600" dirty="0" err="1"/>
              <a:t>multiple</a:t>
            </a:r>
            <a:r>
              <a:rPr lang="pl-PL" sz="1600" dirty="0"/>
              <a:t> </a:t>
            </a:r>
            <a:r>
              <a:rPr lang="pl-PL" sz="1600" dirty="0" err="1"/>
              <a:t>comparisons</a:t>
            </a:r>
            <a:r>
              <a:rPr lang="pl-PL" sz="1600" dirty="0"/>
              <a:t> of </a:t>
            </a:r>
            <a:r>
              <a:rPr lang="pl-PL" sz="1600" dirty="0" err="1"/>
              <a:t>means</a:t>
            </a:r>
            <a:r>
              <a:rPr lang="pl-PL" sz="1600" dirty="0"/>
              <a:t> (95% family-</a:t>
            </a:r>
            <a:r>
              <a:rPr lang="pl-PL" sz="1600" dirty="0" err="1"/>
              <a:t>wise</a:t>
            </a:r>
            <a:r>
              <a:rPr lang="pl-PL" sz="1600" dirty="0"/>
              <a:t> </a:t>
            </a:r>
            <a:r>
              <a:rPr lang="pl-PL" sz="1600" dirty="0" err="1"/>
              <a:t>confidence</a:t>
            </a:r>
            <a:r>
              <a:rPr lang="pl-PL" sz="1600" dirty="0"/>
              <a:t> </a:t>
            </a:r>
            <a:r>
              <a:rPr lang="pl-PL" sz="1600" dirty="0" err="1"/>
              <a:t>level</a:t>
            </a:r>
            <a:r>
              <a:rPr lang="pl-PL" sz="1600" dirty="0"/>
              <a:t>)</a:t>
            </a:r>
          </a:p>
          <a:p>
            <a:r>
              <a:rPr lang="pl-PL" sz="1600" dirty="0" err="1"/>
              <a:t>Variable</a:t>
            </a:r>
            <a:r>
              <a:rPr lang="pl-PL" sz="1600" dirty="0"/>
              <a:t>                                  	       </a:t>
            </a:r>
            <a:r>
              <a:rPr lang="pl-PL" sz="1600" dirty="0" err="1"/>
              <a:t>diff</a:t>
            </a:r>
            <a:r>
              <a:rPr lang="pl-PL" sz="1600" dirty="0"/>
              <a:t>               </a:t>
            </a:r>
            <a:r>
              <a:rPr lang="pl-PL" sz="1600" dirty="0" err="1"/>
              <a:t>lwr</a:t>
            </a:r>
            <a:r>
              <a:rPr lang="pl-PL" sz="1600" dirty="0"/>
              <a:t>               </a:t>
            </a:r>
            <a:r>
              <a:rPr lang="pl-PL" sz="1600" dirty="0" err="1"/>
              <a:t>upr</a:t>
            </a:r>
            <a:r>
              <a:rPr lang="pl-PL" sz="1600" dirty="0"/>
              <a:t>            </a:t>
            </a:r>
            <a:r>
              <a:rPr lang="pl-PL" sz="1600" b="1" dirty="0"/>
              <a:t>p </a:t>
            </a:r>
            <a:r>
              <a:rPr lang="pl-PL" sz="1600" b="1" dirty="0" err="1"/>
              <a:t>adj</a:t>
            </a:r>
            <a:endParaRPr lang="pl-PL" sz="1600" b="1" dirty="0"/>
          </a:p>
          <a:p>
            <a:r>
              <a:rPr lang="pl-PL" sz="1600" dirty="0" err="1"/>
              <a:t>Second.Trimester-First.Trimester</a:t>
            </a:r>
            <a:r>
              <a:rPr lang="pl-PL" sz="1600" dirty="0"/>
              <a:t>	-0.9965909 -1.15613634 -0.8370455 0.0000000</a:t>
            </a:r>
          </a:p>
          <a:p>
            <a:r>
              <a:rPr lang="pl-PL" sz="1600" dirty="0"/>
              <a:t>Delivery-</a:t>
            </a:r>
            <a:r>
              <a:rPr lang="pl-PL" sz="1600" dirty="0" err="1"/>
              <a:t>First.Trimester</a:t>
            </a:r>
            <a:r>
              <a:rPr lang="pl-PL" sz="1600" dirty="0"/>
              <a:t>	-0.8482995 -1.00527833 -0.6913206 0.0000000</a:t>
            </a:r>
          </a:p>
          <a:p>
            <a:r>
              <a:rPr lang="pl-PL" sz="1600" dirty="0"/>
              <a:t>Delivery-</a:t>
            </a:r>
            <a:r>
              <a:rPr lang="pl-PL" sz="1600" dirty="0" err="1"/>
              <a:t>Second.Trimester</a:t>
            </a:r>
            <a:r>
              <a:rPr lang="pl-PL" sz="1600" dirty="0"/>
              <a:t>	0.1482914  -0.00868742   0.3052703 0.0687493</a:t>
            </a:r>
          </a:p>
        </p:txBody>
      </p:sp>
      <p:sp>
        <p:nvSpPr>
          <p:cNvPr id="5" name="pole tekstowe 4">
            <a:extLst>
              <a:ext uri="{FF2B5EF4-FFF2-40B4-BE49-F238E27FC236}">
                <a16:creationId xmlns:a16="http://schemas.microsoft.com/office/drawing/2014/main" id="{F1977913-0480-466A-A5FE-6EC1ABD11B31}"/>
              </a:ext>
            </a:extLst>
          </p:cNvPr>
          <p:cNvSpPr txBox="1"/>
          <p:nvPr/>
        </p:nvSpPr>
        <p:spPr>
          <a:xfrm>
            <a:off x="4937760" y="167560"/>
            <a:ext cx="7081520" cy="3139321"/>
          </a:xfrm>
          <a:prstGeom prst="rect">
            <a:avLst/>
          </a:prstGeom>
          <a:noFill/>
        </p:spPr>
        <p:txBody>
          <a:bodyPr wrap="square" rtlCol="0">
            <a:spAutoFit/>
          </a:bodyPr>
          <a:lstStyle/>
          <a:p>
            <a:r>
              <a:rPr lang="en-US" sz="2400" b="1" dirty="0"/>
              <a:t>GLYCAEMIC CONTROL </a:t>
            </a:r>
          </a:p>
          <a:p>
            <a:r>
              <a:rPr lang="en-US" sz="2400" b="1" dirty="0"/>
              <a:t>during first, second and third (before delivery) </a:t>
            </a:r>
            <a:r>
              <a:rPr lang="pl-PL" sz="2400" b="1" dirty="0" err="1"/>
              <a:t>pregnancy</a:t>
            </a:r>
            <a:r>
              <a:rPr lang="pl-PL" sz="2400" b="1" dirty="0"/>
              <a:t> </a:t>
            </a:r>
            <a:r>
              <a:rPr lang="en-US" sz="2400" b="1" dirty="0"/>
              <a:t>trimesters</a:t>
            </a:r>
            <a:r>
              <a:rPr lang="pl-PL" sz="2400" b="1" dirty="0"/>
              <a:t> in T1D </a:t>
            </a:r>
            <a:r>
              <a:rPr lang="pl-PL" sz="2400" b="1" dirty="0" err="1"/>
              <a:t>mothers</a:t>
            </a:r>
            <a:r>
              <a:rPr lang="pl-PL" sz="2400" b="1" dirty="0"/>
              <a:t> </a:t>
            </a:r>
            <a:endParaRPr lang="en-US" sz="2400" b="1" dirty="0"/>
          </a:p>
          <a:p>
            <a:endParaRPr lang="en-US" b="1" dirty="0"/>
          </a:p>
          <a:p>
            <a:pPr marL="1200150" lvl="2" indent="-285750">
              <a:buFont typeface="Arial" panose="020B0604020202020204" pitchFamily="34" charset="0"/>
              <a:buChar char="•"/>
            </a:pPr>
            <a:r>
              <a:rPr lang="en-US" dirty="0"/>
              <a:t>Here, differences between first and second trimesters, and first and third trimesters were statistically significant;</a:t>
            </a:r>
            <a:endParaRPr lang="pl-PL" dirty="0"/>
          </a:p>
          <a:p>
            <a:endParaRPr lang="en-US" dirty="0"/>
          </a:p>
          <a:p>
            <a:pPr marL="1200150" lvl="2" indent="-285750">
              <a:buFont typeface="Arial" panose="020B0604020202020204" pitchFamily="34" charset="0"/>
              <a:buChar char="•"/>
            </a:pPr>
            <a:r>
              <a:rPr lang="en-US" dirty="0" err="1"/>
              <a:t>Glycaemic</a:t>
            </a:r>
            <a:r>
              <a:rPr lang="en-US" dirty="0"/>
              <a:t> control was satisfactory in second and third trimesters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71736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close up of a map&#10;&#10;Description automatically generated">
            <a:extLst>
              <a:ext uri="{FF2B5EF4-FFF2-40B4-BE49-F238E27FC236}">
                <a16:creationId xmlns:a16="http://schemas.microsoft.com/office/drawing/2014/main" id="{78FFFEB7-33A9-40B0-AB27-0DD29F162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51912"/>
            <a:ext cx="10074729" cy="4555684"/>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3CC45C9F-E780-4202-87B1-503564A2C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2286000" cy="22860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FC812375-6339-412F-8750-F4FA08BC5F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0"/>
            <a:ext cx="2286000" cy="2286000"/>
          </a:xfrm>
          <a:prstGeom prst="rect">
            <a:avLst/>
          </a:prstGeom>
        </p:spPr>
      </p:pic>
      <p:pic>
        <p:nvPicPr>
          <p:cNvPr id="8" name="Picture 7" descr="A close up of text on a white background&#10;&#10;Description automatically generated">
            <a:extLst>
              <a:ext uri="{FF2B5EF4-FFF2-40B4-BE49-F238E27FC236}">
                <a16:creationId xmlns:a16="http://schemas.microsoft.com/office/drawing/2014/main" id="{83667624-3CF8-44CE-940A-0C7DCF6B50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8158"/>
            <a:ext cx="2286000" cy="22860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5DF9FA26-C46C-4338-8EAB-CFEAB0962D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0" y="0"/>
            <a:ext cx="2286000" cy="228600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A62C439D-FD49-4473-AAF2-0A81BDBA34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4000" y="8158"/>
            <a:ext cx="2286000" cy="2286000"/>
          </a:xfrm>
          <a:prstGeom prst="rect">
            <a:avLst/>
          </a:prstGeom>
        </p:spPr>
      </p:pic>
      <p:pic>
        <p:nvPicPr>
          <p:cNvPr id="16" name="Obraz 3">
            <a:extLst>
              <a:ext uri="{FF2B5EF4-FFF2-40B4-BE49-F238E27FC236}">
                <a16:creationId xmlns:a16="http://schemas.microsoft.com/office/drawing/2014/main" id="{96F4CE99-CD2C-4A8F-94D9-079E75EEB502}"/>
              </a:ext>
            </a:extLst>
          </p:cNvPr>
          <p:cNvPicPr>
            <a:picLocks noChangeAspect="1"/>
          </p:cNvPicPr>
          <p:nvPr/>
        </p:nvPicPr>
        <p:blipFill rotWithShape="1">
          <a:blip r:embed="rId9">
            <a:extLst>
              <a:ext uri="{28A0092B-C50C-407E-A947-70E740481C1C}">
                <a14:useLocalDpi xmlns:a14="http://schemas.microsoft.com/office/drawing/2010/main" val="0"/>
              </a:ext>
            </a:extLst>
          </a:blip>
          <a:srcRect r="21365"/>
          <a:stretch/>
        </p:blipFill>
        <p:spPr>
          <a:xfrm>
            <a:off x="9144000" y="2327185"/>
            <a:ext cx="2713834" cy="4065814"/>
          </a:xfrm>
          <a:prstGeom prst="rect">
            <a:avLst/>
          </a:prstGeom>
        </p:spPr>
      </p:pic>
      <p:cxnSp>
        <p:nvCxnSpPr>
          <p:cNvPr id="18" name="Straight Arrow Connector 17">
            <a:extLst>
              <a:ext uri="{FF2B5EF4-FFF2-40B4-BE49-F238E27FC236}">
                <a16:creationId xmlns:a16="http://schemas.microsoft.com/office/drawing/2014/main" id="{6F0A43E1-C572-4ED8-ABB4-02402D358FF8}"/>
              </a:ext>
            </a:extLst>
          </p:cNvPr>
          <p:cNvCxnSpPr/>
          <p:nvPr/>
        </p:nvCxnSpPr>
        <p:spPr>
          <a:xfrm flipH="1">
            <a:off x="4898571" y="5657850"/>
            <a:ext cx="4882243" cy="9552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407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F1356EC-2B04-420E-80B1-2DC62734DE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24" y="724202"/>
            <a:ext cx="2743200" cy="5445243"/>
          </a:xfrm>
          <a:prstGeom prst="rect">
            <a:avLst/>
          </a:prstGeom>
          <a:noFill/>
          <a:extLst>
            <a:ext uri="{909E8E84-426E-40DD-AFC4-6F175D3DCCD1}">
              <a14:hiddenFill xmlns:a14="http://schemas.microsoft.com/office/drawing/2010/main">
                <a:solidFill>
                  <a:srgbClr val="FFFFFF"/>
                </a:solidFill>
              </a14:hiddenFill>
            </a:ext>
          </a:extLst>
        </p:spPr>
      </p:pic>
      <p:sp>
        <p:nvSpPr>
          <p:cNvPr id="2" name="pole tekstowe 1">
            <a:extLst>
              <a:ext uri="{FF2B5EF4-FFF2-40B4-BE49-F238E27FC236}">
                <a16:creationId xmlns:a16="http://schemas.microsoft.com/office/drawing/2014/main" id="{3766DD26-0D4B-459F-97C9-E69B60192A8A}"/>
              </a:ext>
            </a:extLst>
          </p:cNvPr>
          <p:cNvSpPr txBox="1"/>
          <p:nvPr/>
        </p:nvSpPr>
        <p:spPr>
          <a:xfrm>
            <a:off x="77117" y="55081"/>
            <a:ext cx="3993914" cy="400110"/>
          </a:xfrm>
          <a:prstGeom prst="rect">
            <a:avLst/>
          </a:prstGeom>
          <a:noFill/>
        </p:spPr>
        <p:txBody>
          <a:bodyPr wrap="none" rtlCol="0">
            <a:spAutoFit/>
          </a:bodyPr>
          <a:lstStyle/>
          <a:p>
            <a:r>
              <a:rPr lang="pl-PL" sz="2000" b="1" dirty="0" err="1"/>
              <a:t>Alpha</a:t>
            </a:r>
            <a:r>
              <a:rPr lang="pl-PL" sz="2000" b="1" dirty="0"/>
              <a:t> </a:t>
            </a:r>
            <a:r>
              <a:rPr lang="pl-PL" sz="2000" b="1" dirty="0" err="1"/>
              <a:t>diversity</a:t>
            </a:r>
            <a:r>
              <a:rPr lang="pl-PL" sz="2000" b="1" dirty="0"/>
              <a:t> </a:t>
            </a:r>
            <a:r>
              <a:rPr lang="pl-PL" sz="2000" b="1" dirty="0" err="1"/>
              <a:t>estimates</a:t>
            </a:r>
            <a:r>
              <a:rPr lang="pl-PL" sz="2000" b="1" dirty="0"/>
              <a:t> </a:t>
            </a:r>
            <a:r>
              <a:rPr lang="pl-PL" sz="2000" dirty="0"/>
              <a:t>(Shannon)</a:t>
            </a:r>
          </a:p>
        </p:txBody>
      </p:sp>
      <p:pic>
        <p:nvPicPr>
          <p:cNvPr id="4098" name="Picture 2">
            <a:extLst>
              <a:ext uri="{FF2B5EF4-FFF2-40B4-BE49-F238E27FC236}">
                <a16:creationId xmlns:a16="http://schemas.microsoft.com/office/drawing/2014/main" id="{0B7CCD5A-E451-4446-9477-76303A94A6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6171" y="-16702"/>
            <a:ext cx="8229600" cy="6133798"/>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upa 12">
            <a:extLst>
              <a:ext uri="{FF2B5EF4-FFF2-40B4-BE49-F238E27FC236}">
                <a16:creationId xmlns:a16="http://schemas.microsoft.com/office/drawing/2014/main" id="{E516B8B8-4D59-4B93-B875-F4AFCD9451C1}"/>
              </a:ext>
            </a:extLst>
          </p:cNvPr>
          <p:cNvGrpSpPr/>
          <p:nvPr/>
        </p:nvGrpSpPr>
        <p:grpSpPr>
          <a:xfrm>
            <a:off x="4194921" y="4483954"/>
            <a:ext cx="7169348" cy="2341052"/>
            <a:chOff x="4194921" y="4483954"/>
            <a:chExt cx="7169348" cy="2341052"/>
          </a:xfrm>
        </p:grpSpPr>
        <p:sp>
          <p:nvSpPr>
            <p:cNvPr id="12" name="Prostokąt 11">
              <a:extLst>
                <a:ext uri="{FF2B5EF4-FFF2-40B4-BE49-F238E27FC236}">
                  <a16:creationId xmlns:a16="http://schemas.microsoft.com/office/drawing/2014/main" id="{05D03D1D-54D8-4F4B-A33B-FB8B211812D6}"/>
                </a:ext>
              </a:extLst>
            </p:cNvPr>
            <p:cNvSpPr/>
            <p:nvPr/>
          </p:nvSpPr>
          <p:spPr>
            <a:xfrm>
              <a:off x="4235116" y="5139852"/>
              <a:ext cx="7129153" cy="745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pole tekstowe 5">
              <a:extLst>
                <a:ext uri="{FF2B5EF4-FFF2-40B4-BE49-F238E27FC236}">
                  <a16:creationId xmlns:a16="http://schemas.microsoft.com/office/drawing/2014/main" id="{41E1AE0B-8DBA-488A-AD2B-55A387CAA2F9}"/>
                </a:ext>
              </a:extLst>
            </p:cNvPr>
            <p:cNvSpPr txBox="1"/>
            <p:nvPr/>
          </p:nvSpPr>
          <p:spPr>
            <a:xfrm>
              <a:off x="4194921" y="5901676"/>
              <a:ext cx="7001276" cy="923330"/>
            </a:xfrm>
            <a:prstGeom prst="rect">
              <a:avLst/>
            </a:prstGeom>
            <a:solidFill>
              <a:schemeClr val="bg1"/>
            </a:solidFill>
          </p:spPr>
          <p:txBody>
            <a:bodyPr vert="vert270" wrap="square" rtlCol="0">
              <a:spAutoFit/>
            </a:bodyPr>
            <a:lstStyle/>
            <a:p>
              <a:pPr>
                <a:lnSpc>
                  <a:spcPct val="200000"/>
                </a:lnSpc>
              </a:pPr>
              <a:r>
                <a:rPr lang="pl-PL" b="1" dirty="0" err="1"/>
                <a:t>Ear</a:t>
              </a:r>
              <a:endParaRPr lang="pl-PL" b="1" dirty="0"/>
            </a:p>
            <a:p>
              <a:pPr>
                <a:lnSpc>
                  <a:spcPct val="200000"/>
                </a:lnSpc>
              </a:pPr>
              <a:r>
                <a:rPr lang="pl-PL" b="1" dirty="0" err="1"/>
                <a:t>Stool</a:t>
              </a:r>
              <a:endParaRPr lang="pl-PL" b="1" dirty="0"/>
            </a:p>
            <a:p>
              <a:pPr>
                <a:lnSpc>
                  <a:spcPct val="200000"/>
                </a:lnSpc>
              </a:pPr>
              <a:r>
                <a:rPr lang="pl-PL" b="1" dirty="0" err="1"/>
                <a:t>Introitus</a:t>
              </a:r>
              <a:endParaRPr lang="pl-PL" b="1" dirty="0"/>
            </a:p>
            <a:p>
              <a:pPr>
                <a:lnSpc>
                  <a:spcPct val="200000"/>
                </a:lnSpc>
              </a:pPr>
              <a:r>
                <a:rPr lang="pl-PL" b="1" dirty="0" err="1"/>
                <a:t>Anus</a:t>
              </a:r>
              <a:endParaRPr lang="pl-PL" b="1" dirty="0"/>
            </a:p>
            <a:p>
              <a:pPr>
                <a:lnSpc>
                  <a:spcPct val="200000"/>
                </a:lnSpc>
              </a:pPr>
              <a:r>
                <a:rPr lang="pl-PL" b="1" dirty="0" err="1"/>
                <a:t>Cervix</a:t>
              </a:r>
              <a:endParaRPr lang="pl-PL" b="1" dirty="0"/>
            </a:p>
            <a:p>
              <a:pPr>
                <a:lnSpc>
                  <a:spcPct val="200000"/>
                </a:lnSpc>
              </a:pPr>
              <a:r>
                <a:rPr lang="pl-PL" b="1" dirty="0" err="1"/>
                <a:t>Vagina</a:t>
              </a:r>
              <a:endParaRPr lang="pl-PL" b="1" dirty="0"/>
            </a:p>
            <a:p>
              <a:pPr>
                <a:lnSpc>
                  <a:spcPct val="200000"/>
                </a:lnSpc>
              </a:pPr>
              <a:endParaRPr lang="pl-PL" sz="800" b="1" dirty="0"/>
            </a:p>
            <a:p>
              <a:pPr>
                <a:lnSpc>
                  <a:spcPct val="200000"/>
                </a:lnSpc>
              </a:pPr>
              <a:r>
                <a:rPr lang="pl-PL" b="1" dirty="0" err="1"/>
                <a:t>Ear</a:t>
              </a:r>
              <a:endParaRPr lang="pl-PL" b="1" dirty="0"/>
            </a:p>
            <a:p>
              <a:pPr>
                <a:lnSpc>
                  <a:spcPct val="200000"/>
                </a:lnSpc>
              </a:pPr>
              <a:r>
                <a:rPr lang="pl-PL" b="1" dirty="0" err="1"/>
                <a:t>Stool</a:t>
              </a:r>
              <a:endParaRPr lang="pl-PL" b="1" dirty="0"/>
            </a:p>
            <a:p>
              <a:pPr>
                <a:lnSpc>
                  <a:spcPct val="200000"/>
                </a:lnSpc>
              </a:pPr>
              <a:r>
                <a:rPr lang="pl-PL" b="1" dirty="0" err="1"/>
                <a:t>Introitus</a:t>
              </a:r>
              <a:endParaRPr lang="pl-PL" b="1" dirty="0"/>
            </a:p>
            <a:p>
              <a:pPr>
                <a:lnSpc>
                  <a:spcPct val="200000"/>
                </a:lnSpc>
              </a:pPr>
              <a:r>
                <a:rPr lang="pl-PL" b="1" dirty="0" err="1"/>
                <a:t>Anus</a:t>
              </a:r>
              <a:endParaRPr lang="pl-PL" b="1" dirty="0"/>
            </a:p>
            <a:p>
              <a:pPr>
                <a:lnSpc>
                  <a:spcPct val="200000"/>
                </a:lnSpc>
              </a:pPr>
              <a:r>
                <a:rPr lang="pl-PL" b="1" dirty="0" err="1"/>
                <a:t>Cervix</a:t>
              </a:r>
              <a:endParaRPr lang="pl-PL" b="1" dirty="0"/>
            </a:p>
            <a:p>
              <a:pPr>
                <a:lnSpc>
                  <a:spcPct val="200000"/>
                </a:lnSpc>
              </a:pPr>
              <a:r>
                <a:rPr lang="pl-PL" b="1" dirty="0" err="1"/>
                <a:t>Vagina</a:t>
              </a:r>
              <a:endParaRPr lang="pl-PL" b="1" dirty="0"/>
            </a:p>
          </p:txBody>
        </p:sp>
        <p:sp>
          <p:nvSpPr>
            <p:cNvPr id="16" name="Nawias klamrowy zamykający 15">
              <a:extLst>
                <a:ext uri="{FF2B5EF4-FFF2-40B4-BE49-F238E27FC236}">
                  <a16:creationId xmlns:a16="http://schemas.microsoft.com/office/drawing/2014/main" id="{F397533D-C356-4C67-A778-4265590C03B7}"/>
                </a:ext>
              </a:extLst>
            </p:cNvPr>
            <p:cNvSpPr/>
            <p:nvPr/>
          </p:nvSpPr>
          <p:spPr>
            <a:xfrm>
              <a:off x="8045314" y="4483954"/>
              <a:ext cx="45719" cy="1983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17" name="pole tekstowe 16">
              <a:extLst>
                <a:ext uri="{FF2B5EF4-FFF2-40B4-BE49-F238E27FC236}">
                  <a16:creationId xmlns:a16="http://schemas.microsoft.com/office/drawing/2014/main" id="{3DD280B9-245B-4035-800F-68303984BA33}"/>
                </a:ext>
              </a:extLst>
            </p:cNvPr>
            <p:cNvSpPr txBox="1"/>
            <p:nvPr/>
          </p:nvSpPr>
          <p:spPr>
            <a:xfrm>
              <a:off x="4471567" y="4813947"/>
              <a:ext cx="6579933" cy="1046440"/>
            </a:xfrm>
            <a:prstGeom prst="rect">
              <a:avLst/>
            </a:prstGeom>
            <a:noFill/>
          </p:spPr>
          <p:txBody>
            <a:bodyPr wrap="square" rtlCol="0">
              <a:spAutoFit/>
            </a:bodyPr>
            <a:lstStyle/>
            <a:p>
              <a:r>
                <a:rPr lang="pl-PL" b="1" dirty="0"/>
                <a:t>Control				T1D</a:t>
              </a:r>
            </a:p>
            <a:p>
              <a:r>
                <a:rPr lang="pl-PL" sz="800" b="1" dirty="0"/>
                <a:t>			</a:t>
              </a:r>
            </a:p>
            <a:p>
              <a:r>
                <a:rPr lang="pl-PL" dirty="0"/>
                <a:t> Infant	               </a:t>
              </a:r>
              <a:r>
                <a:rPr lang="pl-PL" dirty="0" err="1"/>
                <a:t>Mother</a:t>
              </a:r>
              <a:r>
                <a:rPr lang="pl-PL" dirty="0"/>
                <a:t> 	                Infant	             </a:t>
              </a:r>
              <a:r>
                <a:rPr lang="pl-PL" dirty="0" err="1"/>
                <a:t>Mother</a:t>
              </a:r>
              <a:r>
                <a:rPr lang="pl-PL" dirty="0"/>
                <a:t> 	</a:t>
              </a:r>
            </a:p>
          </p:txBody>
        </p:sp>
        <p:sp>
          <p:nvSpPr>
            <p:cNvPr id="18" name="Nawias klamrowy zamykający 17">
              <a:extLst>
                <a:ext uri="{FF2B5EF4-FFF2-40B4-BE49-F238E27FC236}">
                  <a16:creationId xmlns:a16="http://schemas.microsoft.com/office/drawing/2014/main" id="{687D6BD8-496C-488D-956C-597DDE8ADE29}"/>
                </a:ext>
              </a:extLst>
            </p:cNvPr>
            <p:cNvSpPr/>
            <p:nvPr/>
          </p:nvSpPr>
          <p:spPr>
            <a:xfrm rot="16200000">
              <a:off x="4760542" y="5464093"/>
              <a:ext cx="234786" cy="596900"/>
            </a:xfrm>
            <a:prstGeom prst="righ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19" name="Nawias klamrowy zamykający 18">
              <a:extLst>
                <a:ext uri="{FF2B5EF4-FFF2-40B4-BE49-F238E27FC236}">
                  <a16:creationId xmlns:a16="http://schemas.microsoft.com/office/drawing/2014/main" id="{A42124E0-2C6F-478E-B2AD-E9B62A305F9F}"/>
                </a:ext>
              </a:extLst>
            </p:cNvPr>
            <p:cNvSpPr/>
            <p:nvPr/>
          </p:nvSpPr>
          <p:spPr>
            <a:xfrm rot="16200000">
              <a:off x="8272090" y="5439105"/>
              <a:ext cx="234788" cy="596900"/>
            </a:xfrm>
            <a:prstGeom prst="righ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20" name="Nawias klamrowy zamykający 19">
              <a:extLst>
                <a:ext uri="{FF2B5EF4-FFF2-40B4-BE49-F238E27FC236}">
                  <a16:creationId xmlns:a16="http://schemas.microsoft.com/office/drawing/2014/main" id="{36B1F054-7CA1-40CB-AB5D-663DE0A7BFC7}"/>
                </a:ext>
              </a:extLst>
            </p:cNvPr>
            <p:cNvSpPr/>
            <p:nvPr/>
          </p:nvSpPr>
          <p:spPr>
            <a:xfrm rot="16200000">
              <a:off x="6525475" y="4883156"/>
              <a:ext cx="209802" cy="1733788"/>
            </a:xfrm>
            <a:prstGeom prst="righ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21" name="Nawias klamrowy zamykający 20">
              <a:extLst>
                <a:ext uri="{FF2B5EF4-FFF2-40B4-BE49-F238E27FC236}">
                  <a16:creationId xmlns:a16="http://schemas.microsoft.com/office/drawing/2014/main" id="{5B51AF99-836E-4EFB-A46E-A8BEC86751EF}"/>
                </a:ext>
              </a:extLst>
            </p:cNvPr>
            <p:cNvSpPr/>
            <p:nvPr/>
          </p:nvSpPr>
          <p:spPr>
            <a:xfrm rot="16200000">
              <a:off x="10024531" y="4870660"/>
              <a:ext cx="234791" cy="1733790"/>
            </a:xfrm>
            <a:prstGeom prst="righ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spTree>
    <p:extLst>
      <p:ext uri="{BB962C8B-B14F-4D97-AF65-F5344CB8AC3E}">
        <p14:creationId xmlns:p14="http://schemas.microsoft.com/office/powerpoint/2010/main" val="2031870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3766DD26-0D4B-459F-97C9-E69B60192A8A}"/>
              </a:ext>
            </a:extLst>
          </p:cNvPr>
          <p:cNvSpPr txBox="1"/>
          <p:nvPr/>
        </p:nvSpPr>
        <p:spPr>
          <a:xfrm>
            <a:off x="77117" y="55081"/>
            <a:ext cx="3993914" cy="400110"/>
          </a:xfrm>
          <a:prstGeom prst="rect">
            <a:avLst/>
          </a:prstGeom>
          <a:noFill/>
        </p:spPr>
        <p:txBody>
          <a:bodyPr wrap="none" rtlCol="0">
            <a:spAutoFit/>
          </a:bodyPr>
          <a:lstStyle/>
          <a:p>
            <a:r>
              <a:rPr lang="pl-PL" sz="2000" b="1" dirty="0" err="1"/>
              <a:t>Alpha</a:t>
            </a:r>
            <a:r>
              <a:rPr lang="pl-PL" sz="2000" b="1" dirty="0"/>
              <a:t> </a:t>
            </a:r>
            <a:r>
              <a:rPr lang="pl-PL" sz="2000" b="1" dirty="0" err="1"/>
              <a:t>diversity</a:t>
            </a:r>
            <a:r>
              <a:rPr lang="pl-PL" sz="2000" b="1" dirty="0"/>
              <a:t> </a:t>
            </a:r>
            <a:r>
              <a:rPr lang="pl-PL" sz="2000" b="1" dirty="0" err="1"/>
              <a:t>estimates</a:t>
            </a:r>
            <a:r>
              <a:rPr lang="pl-PL" sz="2000" b="1" dirty="0"/>
              <a:t> </a:t>
            </a:r>
            <a:r>
              <a:rPr lang="pl-PL" sz="2000" dirty="0"/>
              <a:t>(Shannon)</a:t>
            </a:r>
          </a:p>
        </p:txBody>
      </p:sp>
      <p:sp>
        <p:nvSpPr>
          <p:cNvPr id="22" name="TextBox 21">
            <a:extLst>
              <a:ext uri="{FF2B5EF4-FFF2-40B4-BE49-F238E27FC236}">
                <a16:creationId xmlns:a16="http://schemas.microsoft.com/office/drawing/2014/main" id="{92187E0B-7D0C-40D3-A97C-AF091D7D24C5}"/>
              </a:ext>
            </a:extLst>
          </p:cNvPr>
          <p:cNvSpPr txBox="1"/>
          <p:nvPr/>
        </p:nvSpPr>
        <p:spPr>
          <a:xfrm>
            <a:off x="3048828" y="1166843"/>
            <a:ext cx="6097656" cy="4524315"/>
          </a:xfrm>
          <a:prstGeom prst="rect">
            <a:avLst/>
          </a:prstGeom>
          <a:noFill/>
        </p:spPr>
        <p:txBody>
          <a:bodyPr wrap="square">
            <a:spAutoFit/>
          </a:bodyPr>
          <a:lstStyle/>
          <a:p>
            <a:r>
              <a:rPr lang="en-US" dirty="0"/>
              <a:t>library(microbiome)</a:t>
            </a:r>
          </a:p>
          <a:p>
            <a:r>
              <a:rPr lang="en-US" dirty="0"/>
              <a:t>library(</a:t>
            </a:r>
            <a:r>
              <a:rPr lang="en-US" dirty="0" err="1"/>
              <a:t>ggpubr</a:t>
            </a:r>
            <a:r>
              <a:rPr lang="en-US" dirty="0"/>
              <a:t>)</a:t>
            </a:r>
          </a:p>
          <a:p>
            <a:r>
              <a:rPr lang="en-US" dirty="0" err="1"/>
              <a:t>sam</a:t>
            </a:r>
            <a:r>
              <a:rPr lang="en-US" dirty="0"/>
              <a:t>&lt;-</a:t>
            </a:r>
            <a:r>
              <a:rPr lang="en-US" dirty="0" err="1"/>
              <a:t>data.frame</a:t>
            </a:r>
            <a:r>
              <a:rPr lang="en-US" dirty="0"/>
              <a:t>(</a:t>
            </a:r>
            <a:r>
              <a:rPr lang="en-US" dirty="0" err="1"/>
              <a:t>sample_data</a:t>
            </a:r>
            <a:r>
              <a:rPr lang="en-US" dirty="0"/>
              <a:t>(</a:t>
            </a:r>
            <a:r>
              <a:rPr lang="en-US" dirty="0" err="1"/>
              <a:t>ASV_physeq_core</a:t>
            </a:r>
            <a:r>
              <a:rPr lang="en-US" dirty="0"/>
              <a:t>))</a:t>
            </a:r>
          </a:p>
          <a:p>
            <a:r>
              <a:rPr lang="en-US" dirty="0"/>
              <a:t>alpha&lt;-alpha(x = </a:t>
            </a:r>
            <a:r>
              <a:rPr lang="en-US" dirty="0" err="1"/>
              <a:t>ASV_physeq_core,index</a:t>
            </a:r>
            <a:r>
              <a:rPr lang="en-US" dirty="0"/>
              <a:t> = "</a:t>
            </a:r>
            <a:r>
              <a:rPr lang="en-US" dirty="0" err="1"/>
              <a:t>shannon</a:t>
            </a:r>
            <a:r>
              <a:rPr lang="en-US" dirty="0"/>
              <a:t>")</a:t>
            </a:r>
          </a:p>
          <a:p>
            <a:r>
              <a:rPr lang="en-US" dirty="0" err="1"/>
              <a:t>sam$shannon</a:t>
            </a:r>
            <a:r>
              <a:rPr lang="en-US" dirty="0"/>
              <a:t>&lt;-</a:t>
            </a:r>
            <a:r>
              <a:rPr lang="en-US" dirty="0" err="1"/>
              <a:t>alpha$diversity_shannon</a:t>
            </a:r>
            <a:endParaRPr lang="en-US" dirty="0"/>
          </a:p>
          <a:p>
            <a:r>
              <a:rPr lang="en-US" dirty="0" err="1"/>
              <a:t>ggviolin</a:t>
            </a:r>
            <a:r>
              <a:rPr lang="en-US" dirty="0"/>
              <a:t>(</a:t>
            </a:r>
            <a:r>
              <a:rPr lang="en-US" dirty="0" err="1"/>
              <a:t>sam</a:t>
            </a:r>
            <a:r>
              <a:rPr lang="en-US" dirty="0"/>
              <a:t>, x = "disease", y = "</a:t>
            </a:r>
            <a:r>
              <a:rPr lang="en-US" dirty="0" err="1"/>
              <a:t>shannon</a:t>
            </a:r>
            <a:r>
              <a:rPr lang="en-US" dirty="0"/>
              <a:t>", fill = "disease",</a:t>
            </a:r>
          </a:p>
          <a:p>
            <a:r>
              <a:rPr lang="en-US" dirty="0"/>
              <a:t>         palette =c("#61D04F","#2297E6"),</a:t>
            </a:r>
            <a:r>
              <a:rPr lang="en-US" dirty="0" err="1"/>
              <a:t>theme_bw</a:t>
            </a:r>
            <a:r>
              <a:rPr lang="en-US" dirty="0"/>
              <a:t>()+</a:t>
            </a:r>
          </a:p>
          <a:p>
            <a:r>
              <a:rPr lang="en-US" dirty="0"/>
              <a:t>         add = "boxplot", </a:t>
            </a:r>
            <a:r>
              <a:rPr lang="en-US" dirty="0" err="1"/>
              <a:t>add.params</a:t>
            </a:r>
            <a:r>
              <a:rPr lang="en-US" dirty="0"/>
              <a:t> = list(fill = "white"))+</a:t>
            </a:r>
          </a:p>
          <a:p>
            <a:r>
              <a:rPr lang="en-US" dirty="0"/>
              <a:t>  </a:t>
            </a:r>
            <a:r>
              <a:rPr lang="en-US" dirty="0" err="1"/>
              <a:t>stat_compare_means</a:t>
            </a:r>
            <a:r>
              <a:rPr lang="en-US" dirty="0"/>
              <a:t>(comparisons = </a:t>
            </a:r>
            <a:r>
              <a:rPr lang="en-US" dirty="0" err="1"/>
              <a:t>my_comparisons</a:t>
            </a:r>
            <a:r>
              <a:rPr lang="en-US" dirty="0"/>
              <a:t>, label = "</a:t>
            </a:r>
            <a:r>
              <a:rPr lang="en-US" dirty="0" err="1"/>
              <a:t>p.signif</a:t>
            </a:r>
            <a:r>
              <a:rPr lang="en-US" dirty="0"/>
              <a:t>")+ # Add significance levels</a:t>
            </a:r>
          </a:p>
          <a:p>
            <a:r>
              <a:rPr lang="en-US" dirty="0"/>
              <a:t>  </a:t>
            </a:r>
            <a:r>
              <a:rPr lang="en-US" dirty="0" err="1"/>
              <a:t>stat_compare_means</a:t>
            </a:r>
            <a:r>
              <a:rPr lang="en-US" dirty="0"/>
              <a:t>(</a:t>
            </a:r>
            <a:r>
              <a:rPr lang="en-US" dirty="0" err="1"/>
              <a:t>label.y</a:t>
            </a:r>
            <a:r>
              <a:rPr lang="en-US" dirty="0"/>
              <a:t> = 10) +</a:t>
            </a:r>
            <a:r>
              <a:rPr lang="en-US" dirty="0" err="1"/>
              <a:t>facet_grid</a:t>
            </a:r>
            <a:r>
              <a:rPr lang="en-US" dirty="0"/>
              <a:t>(facets = ~</a:t>
            </a:r>
            <a:r>
              <a:rPr lang="en-US" dirty="0" err="1"/>
              <a:t>SampleType</a:t>
            </a:r>
            <a:r>
              <a:rPr lang="en-US" dirty="0"/>
              <a:t>)                                     # Add global the p-value </a:t>
            </a:r>
          </a:p>
          <a:p>
            <a:endParaRPr lang="en-US" dirty="0"/>
          </a:p>
          <a:p>
            <a:endParaRPr lang="en-US" dirty="0"/>
          </a:p>
          <a:p>
            <a:endParaRPr lang="en-US" dirty="0"/>
          </a:p>
          <a:p>
            <a:endParaRPr lang="en-US" dirty="0"/>
          </a:p>
        </p:txBody>
      </p:sp>
      <p:pic>
        <p:nvPicPr>
          <p:cNvPr id="4" name="Picture 3" descr="A close up of a map&#10;&#10;Description automatically generated">
            <a:extLst>
              <a:ext uri="{FF2B5EF4-FFF2-40B4-BE49-F238E27FC236}">
                <a16:creationId xmlns:a16="http://schemas.microsoft.com/office/drawing/2014/main" id="{75D54B32-E8BB-462F-A604-9A4AF4FDB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835" y="571101"/>
            <a:ext cx="9526329" cy="5715798"/>
          </a:xfrm>
          <a:prstGeom prst="rect">
            <a:avLst/>
          </a:prstGeom>
        </p:spPr>
      </p:pic>
    </p:spTree>
    <p:extLst>
      <p:ext uri="{BB962C8B-B14F-4D97-AF65-F5344CB8AC3E}">
        <p14:creationId xmlns:p14="http://schemas.microsoft.com/office/powerpoint/2010/main" val="3055816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a 4">
            <a:extLst>
              <a:ext uri="{FF2B5EF4-FFF2-40B4-BE49-F238E27FC236}">
                <a16:creationId xmlns:a16="http://schemas.microsoft.com/office/drawing/2014/main" id="{C073FF49-B2BE-4584-9A3E-FC89C417332E}"/>
              </a:ext>
            </a:extLst>
          </p:cNvPr>
          <p:cNvGrpSpPr/>
          <p:nvPr/>
        </p:nvGrpSpPr>
        <p:grpSpPr>
          <a:xfrm>
            <a:off x="6095999" y="2891856"/>
            <a:ext cx="5755911" cy="2791327"/>
            <a:chOff x="6456947" y="336884"/>
            <a:chExt cx="5228122" cy="3510815"/>
          </a:xfrm>
        </p:grpSpPr>
        <p:graphicFrame>
          <p:nvGraphicFramePr>
            <p:cNvPr id="3" name="Wykres 2">
              <a:extLst>
                <a:ext uri="{FF2B5EF4-FFF2-40B4-BE49-F238E27FC236}">
                  <a16:creationId xmlns:a16="http://schemas.microsoft.com/office/drawing/2014/main" id="{CD5B66D2-EADA-4840-A5EE-C68F18F9E150}"/>
                </a:ext>
              </a:extLst>
            </p:cNvPr>
            <p:cNvGraphicFramePr>
              <a:graphicFrameLocks/>
            </p:cNvGraphicFramePr>
            <p:nvPr/>
          </p:nvGraphicFramePr>
          <p:xfrm>
            <a:off x="6456947" y="336884"/>
            <a:ext cx="5228122" cy="3510815"/>
          </p:xfrm>
          <a:graphic>
            <a:graphicData uri="http://schemas.openxmlformats.org/drawingml/2006/chart">
              <c:chart xmlns:c="http://schemas.openxmlformats.org/drawingml/2006/chart" xmlns:r="http://schemas.openxmlformats.org/officeDocument/2006/relationships" r:id="rId2"/>
            </a:graphicData>
          </a:graphic>
        </p:graphicFrame>
        <p:sp>
          <p:nvSpPr>
            <p:cNvPr id="4" name="pole tekstowe 3">
              <a:extLst>
                <a:ext uri="{FF2B5EF4-FFF2-40B4-BE49-F238E27FC236}">
                  <a16:creationId xmlns:a16="http://schemas.microsoft.com/office/drawing/2014/main" id="{4378A14B-A324-4939-941E-BA6C46495F5A}"/>
                </a:ext>
              </a:extLst>
            </p:cNvPr>
            <p:cNvSpPr txBox="1"/>
            <p:nvPr/>
          </p:nvSpPr>
          <p:spPr>
            <a:xfrm>
              <a:off x="7296243" y="2792210"/>
              <a:ext cx="4082829" cy="348398"/>
            </a:xfrm>
            <a:prstGeom prst="rect">
              <a:avLst/>
            </a:prstGeom>
            <a:solidFill>
              <a:schemeClr val="bg1"/>
            </a:solidFill>
          </p:spPr>
          <p:txBody>
            <a:bodyPr wrap="square" rtlCol="0">
              <a:spAutoFit/>
            </a:bodyPr>
            <a:lstStyle/>
            <a:p>
              <a:r>
                <a:rPr lang="pl-PL" sz="1200" dirty="0"/>
                <a:t>37	  38	      39	       40	          41</a:t>
              </a:r>
            </a:p>
          </p:txBody>
        </p:sp>
      </p:grpSp>
      <p:graphicFrame>
        <p:nvGraphicFramePr>
          <p:cNvPr id="6" name="Tabela 5">
            <a:extLst>
              <a:ext uri="{FF2B5EF4-FFF2-40B4-BE49-F238E27FC236}">
                <a16:creationId xmlns:a16="http://schemas.microsoft.com/office/drawing/2014/main" id="{3EB8A08A-AD75-4E76-AE98-05A01326E972}"/>
              </a:ext>
            </a:extLst>
          </p:cNvPr>
          <p:cNvGraphicFramePr>
            <a:graphicFrameLocks noGrp="1"/>
          </p:cNvGraphicFramePr>
          <p:nvPr/>
        </p:nvGraphicFramePr>
        <p:xfrm>
          <a:off x="508535" y="1258081"/>
          <a:ext cx="8604986" cy="1179196"/>
        </p:xfrm>
        <a:graphic>
          <a:graphicData uri="http://schemas.openxmlformats.org/drawingml/2006/table">
            <a:tbl>
              <a:tblPr>
                <a:tableStyleId>{5C22544A-7EE6-4342-B048-85BDC9FD1C3A}</a:tableStyleId>
              </a:tblPr>
              <a:tblGrid>
                <a:gridCol w="4580345">
                  <a:extLst>
                    <a:ext uri="{9D8B030D-6E8A-4147-A177-3AD203B41FA5}">
                      <a16:colId xmlns:a16="http://schemas.microsoft.com/office/drawing/2014/main" val="3329352869"/>
                    </a:ext>
                  </a:extLst>
                </a:gridCol>
                <a:gridCol w="2037580">
                  <a:extLst>
                    <a:ext uri="{9D8B030D-6E8A-4147-A177-3AD203B41FA5}">
                      <a16:colId xmlns:a16="http://schemas.microsoft.com/office/drawing/2014/main" val="2844344784"/>
                    </a:ext>
                  </a:extLst>
                </a:gridCol>
                <a:gridCol w="1987061">
                  <a:extLst>
                    <a:ext uri="{9D8B030D-6E8A-4147-A177-3AD203B41FA5}">
                      <a16:colId xmlns:a16="http://schemas.microsoft.com/office/drawing/2014/main" val="1510677480"/>
                    </a:ext>
                  </a:extLst>
                </a:gridCol>
              </a:tblGrid>
              <a:tr h="303556">
                <a:tc>
                  <a:txBody>
                    <a:bodyPr/>
                    <a:lstStyle/>
                    <a:p>
                      <a:pPr algn="ctr" fontAlgn="b"/>
                      <a:r>
                        <a:rPr lang="pl-PL" sz="1600" b="1" u="none" strike="noStrike" dirty="0" err="1">
                          <a:effectLst/>
                          <a:latin typeface="+mn-lt"/>
                        </a:rPr>
                        <a:t>Mother's</a:t>
                      </a:r>
                      <a:r>
                        <a:rPr lang="pl-PL" sz="1600" b="1" u="none" strike="noStrike" dirty="0">
                          <a:effectLst/>
                          <a:latin typeface="+mn-lt"/>
                        </a:rPr>
                        <a:t> </a:t>
                      </a:r>
                      <a:r>
                        <a:rPr lang="pl-PL" sz="1600" b="1" u="none" strike="noStrike" dirty="0" err="1">
                          <a:effectLst/>
                          <a:latin typeface="+mn-lt"/>
                        </a:rPr>
                        <a:t>Clinical</a:t>
                      </a:r>
                      <a:r>
                        <a:rPr lang="pl-PL" sz="1600" b="1" u="none" strike="noStrike" dirty="0">
                          <a:effectLst/>
                          <a:latin typeface="+mn-lt"/>
                        </a:rPr>
                        <a:t> </a:t>
                      </a:r>
                      <a:r>
                        <a:rPr lang="pl-PL" sz="1600" b="1" u="none" strike="noStrike" dirty="0" err="1">
                          <a:effectLst/>
                          <a:latin typeface="+mn-lt"/>
                        </a:rPr>
                        <a:t>Characteristics</a:t>
                      </a:r>
                      <a:endParaRPr lang="pl-PL" sz="1600" b="1" i="0" u="none" strike="noStrike" dirty="0">
                        <a:solidFill>
                          <a:srgbClr val="000000"/>
                        </a:solidFill>
                        <a:effectLst/>
                        <a:latin typeface="+mn-lt"/>
                      </a:endParaRPr>
                    </a:p>
                  </a:txBody>
                  <a:tcPr marL="6350" marR="6350" marT="6350" marB="0" anchor="b"/>
                </a:tc>
                <a:tc>
                  <a:txBody>
                    <a:bodyPr/>
                    <a:lstStyle/>
                    <a:p>
                      <a:pPr algn="ctr" fontAlgn="b"/>
                      <a:endParaRPr lang="pl-PL" sz="1600" b="0" i="0" u="none" strike="noStrike">
                        <a:solidFill>
                          <a:srgbClr val="000000"/>
                        </a:solidFill>
                        <a:effectLst/>
                        <a:latin typeface="+mn-lt"/>
                      </a:endParaRPr>
                    </a:p>
                  </a:txBody>
                  <a:tcPr marL="6350" marR="6350" marT="6350" marB="0" anchor="b"/>
                </a:tc>
                <a:tc>
                  <a:txBody>
                    <a:bodyPr/>
                    <a:lstStyle/>
                    <a:p>
                      <a:pPr algn="ctr" fontAlgn="b"/>
                      <a:endParaRPr lang="pl-PL" sz="1600" b="0" i="0" u="none" strike="noStrike">
                        <a:solidFill>
                          <a:srgbClr val="000000"/>
                        </a:solidFill>
                        <a:effectLst/>
                        <a:latin typeface="+mn-lt"/>
                      </a:endParaRPr>
                    </a:p>
                  </a:txBody>
                  <a:tcPr marL="6350" marR="6350" marT="6350" marB="0" anchor="b"/>
                </a:tc>
                <a:extLst>
                  <a:ext uri="{0D108BD9-81ED-4DB2-BD59-A6C34878D82A}">
                    <a16:rowId xmlns:a16="http://schemas.microsoft.com/office/drawing/2014/main" val="2046826050"/>
                  </a:ext>
                </a:extLst>
              </a:tr>
              <a:tr h="291880">
                <a:tc>
                  <a:txBody>
                    <a:bodyPr/>
                    <a:lstStyle/>
                    <a:p>
                      <a:pPr algn="ctr" fontAlgn="b"/>
                      <a:endParaRPr lang="pl-PL" sz="1600" b="0" i="0" u="none" strike="noStrike" dirty="0">
                        <a:solidFill>
                          <a:srgbClr val="000000"/>
                        </a:solidFill>
                        <a:effectLst/>
                        <a:latin typeface="+mn-lt"/>
                      </a:endParaRPr>
                    </a:p>
                  </a:txBody>
                  <a:tcPr marL="6350" marR="6350" marT="6350" marB="0" anchor="b"/>
                </a:tc>
                <a:tc>
                  <a:txBody>
                    <a:bodyPr/>
                    <a:lstStyle/>
                    <a:p>
                      <a:pPr algn="ctr" fontAlgn="b"/>
                      <a:r>
                        <a:rPr lang="pl-PL" sz="1600" b="1" u="none" strike="noStrike" dirty="0">
                          <a:effectLst/>
                          <a:latin typeface="+mn-lt"/>
                        </a:rPr>
                        <a:t>T1D </a:t>
                      </a:r>
                      <a:r>
                        <a:rPr lang="pl-PL" sz="1600" b="1" u="none" strike="noStrike" dirty="0" err="1">
                          <a:effectLst/>
                          <a:latin typeface="+mn-lt"/>
                        </a:rPr>
                        <a:t>group</a:t>
                      </a:r>
                      <a:r>
                        <a:rPr lang="pl-PL" sz="1600" b="1" u="none" strike="noStrike" dirty="0">
                          <a:effectLst/>
                          <a:latin typeface="+mn-lt"/>
                        </a:rPr>
                        <a:t> (n=50)</a:t>
                      </a:r>
                      <a:endParaRPr lang="pl-PL" sz="1600" b="1" i="0" u="none" strike="noStrike" dirty="0">
                        <a:solidFill>
                          <a:srgbClr val="000000"/>
                        </a:solidFill>
                        <a:effectLst/>
                        <a:latin typeface="+mn-lt"/>
                      </a:endParaRPr>
                    </a:p>
                  </a:txBody>
                  <a:tcPr marL="6350" marR="6350" marT="6350" marB="0" anchor="b"/>
                </a:tc>
                <a:tc>
                  <a:txBody>
                    <a:bodyPr/>
                    <a:lstStyle/>
                    <a:p>
                      <a:pPr algn="ctr" fontAlgn="b"/>
                      <a:r>
                        <a:rPr lang="pl-PL" sz="1600" b="1" u="none" strike="noStrike" dirty="0">
                          <a:effectLst/>
                          <a:latin typeface="+mn-lt"/>
                        </a:rPr>
                        <a:t>Control </a:t>
                      </a:r>
                      <a:r>
                        <a:rPr lang="pl-PL" sz="1600" b="1" u="none" strike="noStrike" dirty="0" err="1">
                          <a:effectLst/>
                          <a:latin typeface="+mn-lt"/>
                        </a:rPr>
                        <a:t>group</a:t>
                      </a:r>
                      <a:r>
                        <a:rPr lang="pl-PL" sz="1600" b="1" u="none" strike="noStrike" dirty="0">
                          <a:effectLst/>
                          <a:latin typeface="+mn-lt"/>
                        </a:rPr>
                        <a:t> (n=42)</a:t>
                      </a:r>
                      <a:endParaRPr lang="pl-PL" sz="1600" b="1" i="0" u="none" strike="noStrike" dirty="0">
                        <a:solidFill>
                          <a:srgbClr val="000000"/>
                        </a:solidFill>
                        <a:effectLst/>
                        <a:latin typeface="+mn-lt"/>
                      </a:endParaRPr>
                    </a:p>
                  </a:txBody>
                  <a:tcPr marL="6350" marR="6350" marT="6350" marB="0" anchor="b"/>
                </a:tc>
                <a:extLst>
                  <a:ext uri="{0D108BD9-81ED-4DB2-BD59-A6C34878D82A}">
                    <a16:rowId xmlns:a16="http://schemas.microsoft.com/office/drawing/2014/main" val="3907337001"/>
                  </a:ext>
                </a:extLst>
              </a:tr>
              <a:tr h="291880">
                <a:tc>
                  <a:txBody>
                    <a:bodyPr/>
                    <a:lstStyle/>
                    <a:p>
                      <a:pPr algn="ctr" fontAlgn="b"/>
                      <a:endParaRPr lang="pl-PL" sz="1600" b="0" i="0" u="none" strike="noStrike" dirty="0">
                        <a:solidFill>
                          <a:srgbClr val="000000"/>
                        </a:solidFill>
                        <a:effectLst/>
                        <a:latin typeface="+mn-lt"/>
                      </a:endParaRPr>
                    </a:p>
                  </a:txBody>
                  <a:tcPr marL="6350" marR="6350" marT="6350" marB="0" anchor="b"/>
                </a:tc>
                <a:tc>
                  <a:txBody>
                    <a:bodyPr/>
                    <a:lstStyle/>
                    <a:p>
                      <a:pPr algn="ctr" fontAlgn="b"/>
                      <a:endParaRPr lang="pl-PL" sz="1600" b="0" i="0" u="none" strike="noStrike" dirty="0">
                        <a:solidFill>
                          <a:srgbClr val="000000"/>
                        </a:solidFill>
                        <a:effectLst/>
                        <a:latin typeface="+mn-lt"/>
                      </a:endParaRPr>
                    </a:p>
                  </a:txBody>
                  <a:tcPr marL="6350" marR="6350" marT="6350" marB="0" anchor="b"/>
                </a:tc>
                <a:tc>
                  <a:txBody>
                    <a:bodyPr/>
                    <a:lstStyle/>
                    <a:p>
                      <a:pPr algn="ctr" fontAlgn="b"/>
                      <a:endParaRPr lang="pl-PL" sz="1600" b="0" i="0" u="none" strike="noStrike" dirty="0">
                        <a:solidFill>
                          <a:srgbClr val="000000"/>
                        </a:solidFill>
                        <a:effectLst/>
                        <a:latin typeface="+mn-lt"/>
                      </a:endParaRPr>
                    </a:p>
                  </a:txBody>
                  <a:tcPr marL="6350" marR="6350" marT="6350" marB="0" anchor="b"/>
                </a:tc>
                <a:extLst>
                  <a:ext uri="{0D108BD9-81ED-4DB2-BD59-A6C34878D82A}">
                    <a16:rowId xmlns:a16="http://schemas.microsoft.com/office/drawing/2014/main" val="2689891095"/>
                  </a:ext>
                </a:extLst>
              </a:tr>
              <a:tr h="291880">
                <a:tc>
                  <a:txBody>
                    <a:bodyPr/>
                    <a:lstStyle/>
                    <a:p>
                      <a:pPr algn="l" fontAlgn="b"/>
                      <a:r>
                        <a:rPr lang="pl-PL" sz="1600" u="none" strike="noStrike" dirty="0" err="1">
                          <a:effectLst/>
                          <a:latin typeface="+mn-lt"/>
                        </a:rPr>
                        <a:t>Gestation</a:t>
                      </a:r>
                      <a:r>
                        <a:rPr lang="pl-PL" sz="1600" u="none" strike="noStrike" dirty="0">
                          <a:effectLst/>
                          <a:latin typeface="+mn-lt"/>
                        </a:rPr>
                        <a:t> (</a:t>
                      </a:r>
                      <a:r>
                        <a:rPr lang="pl-PL" sz="1600" u="none" strike="noStrike" dirty="0" err="1">
                          <a:effectLst/>
                          <a:latin typeface="+mn-lt"/>
                        </a:rPr>
                        <a:t>weeks</a:t>
                      </a:r>
                      <a:r>
                        <a:rPr lang="pl-PL" sz="1600" u="none" strike="noStrike" dirty="0">
                          <a:effectLst/>
                          <a:latin typeface="+mn-lt"/>
                        </a:rPr>
                        <a:t>), </a:t>
                      </a:r>
                      <a:r>
                        <a:rPr lang="pl-PL" sz="1600" u="none" strike="noStrike" dirty="0" err="1">
                          <a:effectLst/>
                          <a:latin typeface="+mn-lt"/>
                        </a:rPr>
                        <a:t>mean</a:t>
                      </a:r>
                      <a:r>
                        <a:rPr lang="pl-PL" sz="1600" u="none" strike="noStrike" dirty="0">
                          <a:effectLst/>
                          <a:latin typeface="+mn-lt"/>
                        </a:rPr>
                        <a:t> ± SD</a:t>
                      </a:r>
                      <a:endParaRPr lang="pl-PL" sz="1600" b="0" i="0" u="none" strike="noStrike" dirty="0">
                        <a:solidFill>
                          <a:srgbClr val="000000"/>
                        </a:solidFill>
                        <a:effectLst/>
                        <a:latin typeface="+mn-lt"/>
                      </a:endParaRPr>
                    </a:p>
                  </a:txBody>
                  <a:tcPr marL="6350" marR="6350" marT="6350" marB="0" anchor="b"/>
                </a:tc>
                <a:tc>
                  <a:txBody>
                    <a:bodyPr/>
                    <a:lstStyle/>
                    <a:p>
                      <a:pPr algn="ctr" fontAlgn="b"/>
                      <a:r>
                        <a:rPr lang="pl-PL" sz="1600" u="none" strike="noStrike">
                          <a:effectLst/>
                          <a:latin typeface="+mn-lt"/>
                        </a:rPr>
                        <a:t>38,1 ± 0,7</a:t>
                      </a:r>
                      <a:endParaRPr lang="pl-PL" sz="1600" b="0" i="0" u="none" strike="noStrike">
                        <a:solidFill>
                          <a:srgbClr val="000000"/>
                        </a:solidFill>
                        <a:effectLst/>
                        <a:latin typeface="+mn-lt"/>
                      </a:endParaRPr>
                    </a:p>
                  </a:txBody>
                  <a:tcPr marL="6350" marR="6350" marT="6350" marB="0" anchor="b"/>
                </a:tc>
                <a:tc>
                  <a:txBody>
                    <a:bodyPr/>
                    <a:lstStyle/>
                    <a:p>
                      <a:pPr algn="ctr" fontAlgn="b"/>
                      <a:r>
                        <a:rPr lang="pl-PL" sz="1600" u="none" strike="noStrike" dirty="0">
                          <a:effectLst/>
                          <a:latin typeface="+mn-lt"/>
                        </a:rPr>
                        <a:t>39,2 ± 1,0</a:t>
                      </a:r>
                      <a:endParaRPr lang="pl-PL" sz="1600" b="0" i="0" u="none" strike="noStrike" dirty="0">
                        <a:solidFill>
                          <a:srgbClr val="000000"/>
                        </a:solidFill>
                        <a:effectLst/>
                        <a:latin typeface="+mn-lt"/>
                      </a:endParaRPr>
                    </a:p>
                  </a:txBody>
                  <a:tcPr marL="6350" marR="6350" marT="6350" marB="0" anchor="b"/>
                </a:tc>
                <a:extLst>
                  <a:ext uri="{0D108BD9-81ED-4DB2-BD59-A6C34878D82A}">
                    <a16:rowId xmlns:a16="http://schemas.microsoft.com/office/drawing/2014/main" val="2763629753"/>
                  </a:ext>
                </a:extLst>
              </a:tr>
            </a:tbl>
          </a:graphicData>
        </a:graphic>
      </p:graphicFrame>
      <p:sp>
        <p:nvSpPr>
          <p:cNvPr id="7" name="pole tekstowe 6">
            <a:extLst>
              <a:ext uri="{FF2B5EF4-FFF2-40B4-BE49-F238E27FC236}">
                <a16:creationId xmlns:a16="http://schemas.microsoft.com/office/drawing/2014/main" id="{3F3DC6A7-3AFB-42FD-84E6-C87C434A2DC3}"/>
              </a:ext>
            </a:extLst>
          </p:cNvPr>
          <p:cNvSpPr txBox="1"/>
          <p:nvPr/>
        </p:nvSpPr>
        <p:spPr>
          <a:xfrm>
            <a:off x="632323" y="122472"/>
            <a:ext cx="10927350" cy="461665"/>
          </a:xfrm>
          <a:prstGeom prst="rect">
            <a:avLst/>
          </a:prstGeom>
          <a:noFill/>
        </p:spPr>
        <p:txBody>
          <a:bodyPr wrap="square" rtlCol="0">
            <a:spAutoFit/>
          </a:bodyPr>
          <a:lstStyle/>
          <a:p>
            <a:r>
              <a:rPr lang="en-US" sz="2400" b="1" dirty="0"/>
              <a:t>Continuous Variables</a:t>
            </a:r>
            <a:r>
              <a:rPr lang="pl-PL" sz="2400" b="1" dirty="0"/>
              <a:t>_Delivery </a:t>
            </a:r>
            <a:r>
              <a:rPr lang="pl-PL" sz="2400" b="1" dirty="0" err="1"/>
              <a:t>week</a:t>
            </a:r>
            <a:r>
              <a:rPr lang="pl-PL" sz="2400" b="1" dirty="0"/>
              <a:t> (37-41, no </a:t>
            </a:r>
            <a:r>
              <a:rPr lang="pl-PL" sz="2400" b="1" dirty="0" err="1"/>
              <a:t>preterm</a:t>
            </a:r>
            <a:r>
              <a:rPr lang="pl-PL" sz="2400" b="1" dirty="0"/>
              <a:t> </a:t>
            </a:r>
            <a:r>
              <a:rPr lang="pl-PL" sz="2400" b="1" dirty="0" err="1"/>
              <a:t>babies</a:t>
            </a:r>
            <a:r>
              <a:rPr lang="pl-PL" sz="2400" b="1" dirty="0"/>
              <a:t>)</a:t>
            </a:r>
          </a:p>
        </p:txBody>
      </p:sp>
    </p:spTree>
    <p:extLst>
      <p:ext uri="{BB962C8B-B14F-4D97-AF65-F5344CB8AC3E}">
        <p14:creationId xmlns:p14="http://schemas.microsoft.com/office/powerpoint/2010/main" val="128913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EDB12-6558-43DC-A013-F27186D49AA8}"/>
              </a:ext>
            </a:extLst>
          </p:cNvPr>
          <p:cNvSpPr>
            <a:spLocks noGrp="1"/>
          </p:cNvSpPr>
          <p:nvPr>
            <p:ph type="ctrTitle"/>
          </p:nvPr>
        </p:nvSpPr>
        <p:spPr/>
        <p:txBody>
          <a:bodyPr>
            <a:normAutofit/>
          </a:bodyPr>
          <a:lstStyle/>
          <a:p>
            <a:r>
              <a:rPr lang="en-US" sz="2400" b="1" dirty="0">
                <a:latin typeface="+mn-lt"/>
              </a:rPr>
              <a:t>Here are a couple optional balloon plots that I created as optional replacements for the existing taxa plots</a:t>
            </a:r>
          </a:p>
        </p:txBody>
      </p:sp>
    </p:spTree>
    <p:extLst>
      <p:ext uri="{BB962C8B-B14F-4D97-AF65-F5344CB8AC3E}">
        <p14:creationId xmlns:p14="http://schemas.microsoft.com/office/powerpoint/2010/main" val="2398819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23E7F3CF-9DC7-4A50-A214-94B79054F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409" y="619760"/>
            <a:ext cx="10240501" cy="5892187"/>
          </a:xfrm>
          <a:prstGeom prst="rect">
            <a:avLst/>
          </a:prstGeom>
        </p:spPr>
      </p:pic>
      <p:sp>
        <p:nvSpPr>
          <p:cNvPr id="4" name="pole tekstowe 3">
            <a:extLst>
              <a:ext uri="{FF2B5EF4-FFF2-40B4-BE49-F238E27FC236}">
                <a16:creationId xmlns:a16="http://schemas.microsoft.com/office/drawing/2014/main" id="{E67395E5-E8A3-4F22-8789-88EEF9276A92}"/>
              </a:ext>
            </a:extLst>
          </p:cNvPr>
          <p:cNvSpPr txBox="1"/>
          <p:nvPr/>
        </p:nvSpPr>
        <p:spPr>
          <a:xfrm>
            <a:off x="1818526" y="263304"/>
            <a:ext cx="9020709" cy="461665"/>
          </a:xfrm>
          <a:prstGeom prst="rect">
            <a:avLst/>
          </a:prstGeom>
          <a:noFill/>
        </p:spPr>
        <p:txBody>
          <a:bodyPr wrap="square" rtlCol="0">
            <a:spAutoFit/>
          </a:bodyPr>
          <a:lstStyle/>
          <a:p>
            <a:r>
              <a:rPr lang="pl-PL" sz="2400" b="1" dirty="0"/>
              <a:t>Microbiota </a:t>
            </a:r>
            <a:r>
              <a:rPr lang="pl-PL" sz="2400" b="1" dirty="0" err="1"/>
              <a:t>relative</a:t>
            </a:r>
            <a:r>
              <a:rPr lang="pl-PL" sz="2400" b="1" dirty="0"/>
              <a:t> </a:t>
            </a:r>
            <a:r>
              <a:rPr lang="pl-PL" sz="2400" b="1" dirty="0" err="1"/>
              <a:t>abundance</a:t>
            </a:r>
            <a:r>
              <a:rPr lang="pl-PL" sz="2400" b="1" dirty="0"/>
              <a:t>, </a:t>
            </a:r>
            <a:r>
              <a:rPr lang="en-US" sz="2400" dirty="0"/>
              <a:t>Newborns and Mothers, separately</a:t>
            </a:r>
            <a:endParaRPr lang="pl-PL" sz="2400" dirty="0"/>
          </a:p>
        </p:txBody>
      </p:sp>
      <p:sp>
        <p:nvSpPr>
          <p:cNvPr id="2" name="Prostokąt 1">
            <a:extLst>
              <a:ext uri="{FF2B5EF4-FFF2-40B4-BE49-F238E27FC236}">
                <a16:creationId xmlns:a16="http://schemas.microsoft.com/office/drawing/2014/main" id="{573408C7-4A21-4BC0-BB71-DFCE3CDC833D}"/>
              </a:ext>
            </a:extLst>
          </p:cNvPr>
          <p:cNvSpPr/>
          <p:nvPr/>
        </p:nvSpPr>
        <p:spPr>
          <a:xfrm>
            <a:off x="2133600" y="724969"/>
            <a:ext cx="3931920" cy="567164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Prostokąt 8">
            <a:extLst>
              <a:ext uri="{FF2B5EF4-FFF2-40B4-BE49-F238E27FC236}">
                <a16:creationId xmlns:a16="http://schemas.microsoft.com/office/drawing/2014/main" id="{83574B1E-314B-4255-9541-B4DC6B59CCC7}"/>
              </a:ext>
            </a:extLst>
          </p:cNvPr>
          <p:cNvSpPr/>
          <p:nvPr/>
        </p:nvSpPr>
        <p:spPr>
          <a:xfrm>
            <a:off x="6096000" y="724969"/>
            <a:ext cx="3962400" cy="567164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pole tekstowe 4">
            <a:extLst>
              <a:ext uri="{FF2B5EF4-FFF2-40B4-BE49-F238E27FC236}">
                <a16:creationId xmlns:a16="http://schemas.microsoft.com/office/drawing/2014/main" id="{78843227-6475-4AD1-9EF5-FF9375604DF6}"/>
              </a:ext>
            </a:extLst>
          </p:cNvPr>
          <p:cNvSpPr txBox="1"/>
          <p:nvPr/>
        </p:nvSpPr>
        <p:spPr>
          <a:xfrm>
            <a:off x="2249698" y="1142385"/>
            <a:ext cx="2835670" cy="369332"/>
          </a:xfrm>
          <a:prstGeom prst="rect">
            <a:avLst/>
          </a:prstGeom>
          <a:noFill/>
        </p:spPr>
        <p:txBody>
          <a:bodyPr wrap="square" rtlCol="0">
            <a:spAutoFit/>
          </a:bodyPr>
          <a:lstStyle/>
          <a:p>
            <a:r>
              <a:rPr lang="pl-PL" b="1" dirty="0"/>
              <a:t>Control</a:t>
            </a:r>
            <a:r>
              <a:rPr lang="pl-PL" dirty="0"/>
              <a:t> </a:t>
            </a:r>
          </a:p>
        </p:txBody>
      </p:sp>
      <p:sp>
        <p:nvSpPr>
          <p:cNvPr id="6" name="pole tekstowe 5">
            <a:extLst>
              <a:ext uri="{FF2B5EF4-FFF2-40B4-BE49-F238E27FC236}">
                <a16:creationId xmlns:a16="http://schemas.microsoft.com/office/drawing/2014/main" id="{0A34AD39-0696-4835-91BC-485CDF761D63}"/>
              </a:ext>
            </a:extLst>
          </p:cNvPr>
          <p:cNvSpPr txBox="1"/>
          <p:nvPr/>
        </p:nvSpPr>
        <p:spPr>
          <a:xfrm>
            <a:off x="6126482" y="1162933"/>
            <a:ext cx="3585681" cy="369332"/>
          </a:xfrm>
          <a:prstGeom prst="rect">
            <a:avLst/>
          </a:prstGeom>
          <a:noFill/>
        </p:spPr>
        <p:txBody>
          <a:bodyPr wrap="square" rtlCol="0">
            <a:spAutoFit/>
          </a:bodyPr>
          <a:lstStyle/>
          <a:p>
            <a:r>
              <a:rPr lang="pl-PL" b="1" dirty="0"/>
              <a:t>T1D</a:t>
            </a:r>
            <a:r>
              <a:rPr lang="pl-PL" dirty="0"/>
              <a:t> </a:t>
            </a:r>
          </a:p>
        </p:txBody>
      </p:sp>
    </p:spTree>
    <p:extLst>
      <p:ext uri="{BB962C8B-B14F-4D97-AF65-F5344CB8AC3E}">
        <p14:creationId xmlns:p14="http://schemas.microsoft.com/office/powerpoint/2010/main" val="2832545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a:extLst>
              <a:ext uri="{FF2B5EF4-FFF2-40B4-BE49-F238E27FC236}">
                <a16:creationId xmlns:a16="http://schemas.microsoft.com/office/drawing/2014/main" id="{FFA09847-030F-4545-BBC3-DF43F8FB9792}"/>
              </a:ext>
            </a:extLst>
          </p:cNvPr>
          <p:cNvPicPr>
            <a:picLocks noChangeAspect="1"/>
          </p:cNvPicPr>
          <p:nvPr/>
        </p:nvPicPr>
        <p:blipFill>
          <a:blip r:embed="rId3"/>
          <a:stretch>
            <a:fillRect/>
          </a:stretch>
        </p:blipFill>
        <p:spPr>
          <a:xfrm>
            <a:off x="23812" y="1541445"/>
            <a:ext cx="12144375" cy="5295900"/>
          </a:xfrm>
          <a:prstGeom prst="rect">
            <a:avLst/>
          </a:prstGeom>
        </p:spPr>
      </p:pic>
      <p:pic>
        <p:nvPicPr>
          <p:cNvPr id="3" name="Obraz 2">
            <a:extLst>
              <a:ext uri="{FF2B5EF4-FFF2-40B4-BE49-F238E27FC236}">
                <a16:creationId xmlns:a16="http://schemas.microsoft.com/office/drawing/2014/main" id="{F29CB4F0-2D8D-4800-B4DA-0AE41E42D267}"/>
              </a:ext>
            </a:extLst>
          </p:cNvPr>
          <p:cNvPicPr>
            <a:picLocks noChangeAspect="1"/>
          </p:cNvPicPr>
          <p:nvPr/>
        </p:nvPicPr>
        <p:blipFill>
          <a:blip r:embed="rId4"/>
          <a:stretch>
            <a:fillRect/>
          </a:stretch>
        </p:blipFill>
        <p:spPr>
          <a:xfrm>
            <a:off x="7100687" y="6469"/>
            <a:ext cx="1609725" cy="1581150"/>
          </a:xfrm>
          <a:prstGeom prst="rect">
            <a:avLst/>
          </a:prstGeom>
        </p:spPr>
      </p:pic>
      <p:pic>
        <p:nvPicPr>
          <p:cNvPr id="4" name="Obraz 3">
            <a:extLst>
              <a:ext uri="{FF2B5EF4-FFF2-40B4-BE49-F238E27FC236}">
                <a16:creationId xmlns:a16="http://schemas.microsoft.com/office/drawing/2014/main" id="{0A590152-A856-452E-AD4B-B09CB90990A6}"/>
              </a:ext>
            </a:extLst>
          </p:cNvPr>
          <p:cNvPicPr>
            <a:picLocks noChangeAspect="1"/>
          </p:cNvPicPr>
          <p:nvPr/>
        </p:nvPicPr>
        <p:blipFill>
          <a:blip r:embed="rId5"/>
          <a:stretch>
            <a:fillRect/>
          </a:stretch>
        </p:blipFill>
        <p:spPr>
          <a:xfrm>
            <a:off x="8710412" y="188872"/>
            <a:ext cx="1581150" cy="1352550"/>
          </a:xfrm>
          <a:prstGeom prst="rect">
            <a:avLst/>
          </a:prstGeom>
        </p:spPr>
      </p:pic>
      <p:sp>
        <p:nvSpPr>
          <p:cNvPr id="5" name="pole tekstowe 4">
            <a:extLst>
              <a:ext uri="{FF2B5EF4-FFF2-40B4-BE49-F238E27FC236}">
                <a16:creationId xmlns:a16="http://schemas.microsoft.com/office/drawing/2014/main" id="{1DA933B1-78AE-417A-B783-57278D0B6BDC}"/>
              </a:ext>
            </a:extLst>
          </p:cNvPr>
          <p:cNvSpPr txBox="1"/>
          <p:nvPr/>
        </p:nvSpPr>
        <p:spPr>
          <a:xfrm>
            <a:off x="49999" y="90920"/>
            <a:ext cx="5973495" cy="461665"/>
          </a:xfrm>
          <a:prstGeom prst="rect">
            <a:avLst/>
          </a:prstGeom>
          <a:noFill/>
        </p:spPr>
        <p:txBody>
          <a:bodyPr wrap="none" rtlCol="0">
            <a:spAutoFit/>
          </a:bodyPr>
          <a:lstStyle/>
          <a:p>
            <a:r>
              <a:rPr lang="pl-PL" sz="2400" b="1" dirty="0"/>
              <a:t>Microbiota </a:t>
            </a:r>
            <a:r>
              <a:rPr lang="pl-PL" sz="2400" b="1" dirty="0" err="1"/>
              <a:t>composition_</a:t>
            </a:r>
            <a:r>
              <a:rPr lang="pl-PL" sz="2400" b="1" i="1" dirty="0" err="1"/>
              <a:t>Phylum</a:t>
            </a:r>
            <a:r>
              <a:rPr lang="pl-PL" sz="2400" b="1" i="1" dirty="0"/>
              <a:t> </a:t>
            </a:r>
            <a:r>
              <a:rPr lang="pl-PL" sz="2400" b="1" dirty="0" err="1"/>
              <a:t>level_NMDS</a:t>
            </a:r>
            <a:endParaRPr lang="pl-PL" sz="2400" b="1" dirty="0"/>
          </a:p>
        </p:txBody>
      </p:sp>
    </p:spTree>
    <p:extLst>
      <p:ext uri="{BB962C8B-B14F-4D97-AF65-F5344CB8AC3E}">
        <p14:creationId xmlns:p14="http://schemas.microsoft.com/office/powerpoint/2010/main" val="957311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4C41EE4A-0DF1-4FDB-9F22-DC0C6A89C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50422"/>
            <a:ext cx="12141200" cy="6070600"/>
          </a:xfrm>
          <a:prstGeom prst="rect">
            <a:avLst/>
          </a:prstGeom>
          <a:noFill/>
          <a:extLst>
            <a:ext uri="{909E8E84-426E-40DD-AFC4-6F175D3DCCD1}">
              <a14:hiddenFill xmlns:a14="http://schemas.microsoft.com/office/drawing/2010/main">
                <a:solidFill>
                  <a:srgbClr val="FFFFFF"/>
                </a:solidFill>
              </a14:hiddenFill>
            </a:ext>
          </a:extLst>
        </p:spPr>
      </p:pic>
      <p:sp>
        <p:nvSpPr>
          <p:cNvPr id="2" name="pole tekstowe 1">
            <a:extLst>
              <a:ext uri="{FF2B5EF4-FFF2-40B4-BE49-F238E27FC236}">
                <a16:creationId xmlns:a16="http://schemas.microsoft.com/office/drawing/2014/main" id="{309B2CC3-9DED-41E2-8FF9-F996CE2EE6D3}"/>
              </a:ext>
            </a:extLst>
          </p:cNvPr>
          <p:cNvSpPr txBox="1"/>
          <p:nvPr/>
        </p:nvSpPr>
        <p:spPr>
          <a:xfrm flipH="1">
            <a:off x="316029" y="232748"/>
            <a:ext cx="11559941" cy="461665"/>
          </a:xfrm>
          <a:prstGeom prst="rect">
            <a:avLst/>
          </a:prstGeom>
          <a:noFill/>
        </p:spPr>
        <p:txBody>
          <a:bodyPr wrap="square" rtlCol="0">
            <a:spAutoFit/>
          </a:bodyPr>
          <a:lstStyle/>
          <a:p>
            <a:pPr algn="ctr"/>
            <a:r>
              <a:rPr lang="pl-PL" sz="2400" b="1" dirty="0" err="1"/>
              <a:t>Mikrobiota</a:t>
            </a:r>
            <a:r>
              <a:rPr lang="pl-PL" sz="2400" b="1" dirty="0"/>
              <a:t> </a:t>
            </a:r>
            <a:r>
              <a:rPr lang="pl-PL" sz="2400" b="1" dirty="0" err="1"/>
              <a:t>abundance</a:t>
            </a:r>
            <a:r>
              <a:rPr lang="pl-PL" sz="2400" b="1" dirty="0"/>
              <a:t> </a:t>
            </a:r>
            <a:r>
              <a:rPr lang="pl-PL" sz="2400" dirty="0"/>
              <a:t>(</a:t>
            </a:r>
            <a:r>
              <a:rPr lang="pl-PL" sz="2400" i="1" dirty="0" err="1"/>
              <a:t>Phylum</a:t>
            </a:r>
            <a:r>
              <a:rPr lang="pl-PL" sz="2400" dirty="0"/>
              <a:t> </a:t>
            </a:r>
            <a:r>
              <a:rPr lang="pl-PL" sz="2400" dirty="0" err="1"/>
              <a:t>level</a:t>
            </a:r>
            <a:r>
              <a:rPr lang="pl-PL" sz="2400" dirty="0"/>
              <a:t>) in materials </a:t>
            </a:r>
            <a:r>
              <a:rPr lang="pl-PL" sz="2400" dirty="0" err="1"/>
              <a:t>tested_separately</a:t>
            </a:r>
            <a:r>
              <a:rPr lang="pl-PL" sz="2400" dirty="0"/>
              <a:t>  </a:t>
            </a:r>
          </a:p>
        </p:txBody>
      </p:sp>
      <p:sp>
        <p:nvSpPr>
          <p:cNvPr id="3" name="pole tekstowe 2">
            <a:extLst>
              <a:ext uri="{FF2B5EF4-FFF2-40B4-BE49-F238E27FC236}">
                <a16:creationId xmlns:a16="http://schemas.microsoft.com/office/drawing/2014/main" id="{A7B1AFBB-54E1-48CE-B7D9-4D3FBAAE7A40}"/>
              </a:ext>
            </a:extLst>
          </p:cNvPr>
          <p:cNvSpPr txBox="1"/>
          <p:nvPr/>
        </p:nvSpPr>
        <p:spPr>
          <a:xfrm>
            <a:off x="9150350" y="991722"/>
            <a:ext cx="2152650" cy="5633530"/>
          </a:xfrm>
          <a:prstGeom prst="rect">
            <a:avLst/>
          </a:prstGeom>
          <a:noFill/>
        </p:spPr>
        <p:txBody>
          <a:bodyPr wrap="square" rtlCol="0">
            <a:spAutoFit/>
          </a:bodyPr>
          <a:lstStyle/>
          <a:p>
            <a:pPr>
              <a:lnSpc>
                <a:spcPct val="200000"/>
              </a:lnSpc>
            </a:pPr>
            <a:r>
              <a:rPr lang="pl-PL" sz="1400" b="1" dirty="0" err="1"/>
              <a:t>Control_introitus</a:t>
            </a:r>
            <a:endParaRPr lang="pl-PL" sz="1400" b="1" dirty="0"/>
          </a:p>
          <a:p>
            <a:pPr>
              <a:lnSpc>
                <a:spcPct val="200000"/>
              </a:lnSpc>
            </a:pPr>
            <a:r>
              <a:rPr lang="pl-PL" sz="1400" b="1" dirty="0" err="1"/>
              <a:t>Control_cervix</a:t>
            </a:r>
            <a:endParaRPr lang="pl-PL" sz="1400" b="1" dirty="0"/>
          </a:p>
          <a:p>
            <a:pPr>
              <a:lnSpc>
                <a:spcPct val="200000"/>
              </a:lnSpc>
            </a:pPr>
            <a:r>
              <a:rPr lang="pl-PL" sz="1400" b="1" dirty="0" err="1"/>
              <a:t>Control_annus</a:t>
            </a:r>
            <a:r>
              <a:rPr lang="pl-PL" sz="1400" b="1" dirty="0"/>
              <a:t> </a:t>
            </a:r>
          </a:p>
          <a:p>
            <a:pPr>
              <a:lnSpc>
                <a:spcPct val="200000"/>
              </a:lnSpc>
            </a:pPr>
            <a:r>
              <a:rPr lang="pl-PL" sz="1400" b="1" dirty="0" err="1"/>
              <a:t>Control_ear</a:t>
            </a:r>
            <a:r>
              <a:rPr lang="pl-PL" sz="1400" b="1" dirty="0"/>
              <a:t> </a:t>
            </a:r>
          </a:p>
          <a:p>
            <a:pPr>
              <a:lnSpc>
                <a:spcPct val="200000"/>
              </a:lnSpc>
            </a:pPr>
            <a:r>
              <a:rPr lang="pl-PL" sz="1400" b="1" dirty="0" err="1"/>
              <a:t>Control_stool</a:t>
            </a:r>
            <a:endParaRPr lang="pl-PL" sz="1400" b="1" dirty="0"/>
          </a:p>
          <a:p>
            <a:pPr>
              <a:lnSpc>
                <a:spcPct val="200000"/>
              </a:lnSpc>
            </a:pPr>
            <a:r>
              <a:rPr lang="pl-PL" sz="1400" b="1" dirty="0" err="1"/>
              <a:t>Control_vagina</a:t>
            </a:r>
            <a:endParaRPr lang="pl-PL" sz="1400" b="1" dirty="0"/>
          </a:p>
          <a:p>
            <a:pPr>
              <a:lnSpc>
                <a:spcPct val="200000"/>
              </a:lnSpc>
            </a:pPr>
            <a:endParaRPr lang="pl-PL" sz="800" b="1" dirty="0"/>
          </a:p>
          <a:p>
            <a:pPr>
              <a:lnSpc>
                <a:spcPct val="200000"/>
              </a:lnSpc>
            </a:pPr>
            <a:r>
              <a:rPr lang="pl-PL" sz="1400" b="1" dirty="0"/>
              <a:t>     T1D _</a:t>
            </a:r>
            <a:r>
              <a:rPr lang="pl-PL" sz="1400" b="1" dirty="0" err="1"/>
              <a:t>introitus</a:t>
            </a:r>
            <a:endParaRPr lang="pl-PL" sz="1400" b="1" dirty="0"/>
          </a:p>
          <a:p>
            <a:pPr>
              <a:lnSpc>
                <a:spcPct val="200000"/>
              </a:lnSpc>
            </a:pPr>
            <a:r>
              <a:rPr lang="pl-PL" sz="1400" b="1" dirty="0"/>
              <a:t>     T1D _</a:t>
            </a:r>
            <a:r>
              <a:rPr lang="pl-PL" sz="1400" b="1" dirty="0" err="1"/>
              <a:t>cervix</a:t>
            </a:r>
            <a:endParaRPr lang="pl-PL" sz="1400" b="1" dirty="0"/>
          </a:p>
          <a:p>
            <a:pPr>
              <a:lnSpc>
                <a:spcPct val="200000"/>
              </a:lnSpc>
            </a:pPr>
            <a:r>
              <a:rPr lang="pl-PL" sz="1400" b="1" dirty="0"/>
              <a:t>     T1D _</a:t>
            </a:r>
            <a:r>
              <a:rPr lang="pl-PL" sz="1400" b="1" dirty="0" err="1"/>
              <a:t>annus</a:t>
            </a:r>
            <a:r>
              <a:rPr lang="pl-PL" sz="1400" b="1" dirty="0"/>
              <a:t> </a:t>
            </a:r>
          </a:p>
          <a:p>
            <a:pPr>
              <a:lnSpc>
                <a:spcPct val="200000"/>
              </a:lnSpc>
            </a:pPr>
            <a:r>
              <a:rPr lang="pl-PL" sz="1400" b="1" dirty="0"/>
              <a:t>     T1D _</a:t>
            </a:r>
            <a:r>
              <a:rPr lang="pl-PL" sz="1400" b="1" dirty="0" err="1"/>
              <a:t>ear</a:t>
            </a:r>
            <a:r>
              <a:rPr lang="pl-PL" sz="1400" b="1" dirty="0"/>
              <a:t> </a:t>
            </a:r>
          </a:p>
          <a:p>
            <a:pPr>
              <a:lnSpc>
                <a:spcPct val="200000"/>
              </a:lnSpc>
            </a:pPr>
            <a:r>
              <a:rPr lang="pl-PL" sz="1400" b="1" dirty="0"/>
              <a:t>     T1D _</a:t>
            </a:r>
            <a:r>
              <a:rPr lang="pl-PL" sz="1400" b="1" dirty="0" err="1"/>
              <a:t>stool</a:t>
            </a:r>
            <a:endParaRPr lang="pl-PL" sz="1400" b="1" dirty="0"/>
          </a:p>
          <a:p>
            <a:pPr>
              <a:lnSpc>
                <a:spcPct val="200000"/>
              </a:lnSpc>
            </a:pPr>
            <a:r>
              <a:rPr lang="pl-PL" sz="1400" b="1" dirty="0"/>
              <a:t>      T1D_vagina</a:t>
            </a:r>
          </a:p>
        </p:txBody>
      </p:sp>
    </p:spTree>
    <p:extLst>
      <p:ext uri="{BB962C8B-B14F-4D97-AF65-F5344CB8AC3E}">
        <p14:creationId xmlns:p14="http://schemas.microsoft.com/office/powerpoint/2010/main" val="3768601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95FADA1-120F-9AC9-635A-BEC07EDEDFB0}"/>
              </a:ext>
            </a:extLst>
          </p:cNvPr>
          <p:cNvSpPr txBox="1"/>
          <p:nvPr/>
        </p:nvSpPr>
        <p:spPr>
          <a:xfrm>
            <a:off x="181844" y="145465"/>
            <a:ext cx="12010155" cy="461665"/>
          </a:xfrm>
          <a:prstGeom prst="rect">
            <a:avLst/>
          </a:prstGeom>
          <a:noFill/>
        </p:spPr>
        <p:txBody>
          <a:bodyPr wrap="square">
            <a:spAutoFit/>
          </a:bodyPr>
          <a:lstStyle/>
          <a:p>
            <a:pPr algn="ctr"/>
            <a:r>
              <a:rPr lang="pl-PL" sz="2400" b="1" dirty="0"/>
              <a:t>Study design</a:t>
            </a:r>
          </a:p>
        </p:txBody>
      </p:sp>
      <p:graphicFrame>
        <p:nvGraphicFramePr>
          <p:cNvPr id="11" name="Table 10">
            <a:extLst>
              <a:ext uri="{FF2B5EF4-FFF2-40B4-BE49-F238E27FC236}">
                <a16:creationId xmlns:a16="http://schemas.microsoft.com/office/drawing/2014/main" id="{1EFC5437-605E-E8E0-2C13-AF6AEBAF7F7C}"/>
              </a:ext>
            </a:extLst>
          </p:cNvPr>
          <p:cNvGraphicFramePr>
            <a:graphicFrameLocks noGrp="1"/>
          </p:cNvGraphicFramePr>
          <p:nvPr>
            <p:extLst>
              <p:ext uri="{D42A27DB-BD31-4B8C-83A1-F6EECF244321}">
                <p14:modId xmlns:p14="http://schemas.microsoft.com/office/powerpoint/2010/main" val="4153571184"/>
              </p:ext>
            </p:extLst>
          </p:nvPr>
        </p:nvGraphicFramePr>
        <p:xfrm>
          <a:off x="181844" y="651510"/>
          <a:ext cx="5987088" cy="5873420"/>
        </p:xfrm>
        <a:graphic>
          <a:graphicData uri="http://schemas.openxmlformats.org/drawingml/2006/table">
            <a:tbl>
              <a:tblPr firstRow="1" firstCol="1" bandRow="1"/>
              <a:tblGrid>
                <a:gridCol w="2415804">
                  <a:extLst>
                    <a:ext uri="{9D8B030D-6E8A-4147-A177-3AD203B41FA5}">
                      <a16:colId xmlns:a16="http://schemas.microsoft.com/office/drawing/2014/main" val="2261257274"/>
                    </a:ext>
                  </a:extLst>
                </a:gridCol>
                <a:gridCol w="1416804">
                  <a:extLst>
                    <a:ext uri="{9D8B030D-6E8A-4147-A177-3AD203B41FA5}">
                      <a16:colId xmlns:a16="http://schemas.microsoft.com/office/drawing/2014/main" val="3596816768"/>
                    </a:ext>
                  </a:extLst>
                </a:gridCol>
                <a:gridCol w="1381680">
                  <a:extLst>
                    <a:ext uri="{9D8B030D-6E8A-4147-A177-3AD203B41FA5}">
                      <a16:colId xmlns:a16="http://schemas.microsoft.com/office/drawing/2014/main" val="4089751964"/>
                    </a:ext>
                  </a:extLst>
                </a:gridCol>
                <a:gridCol w="772800">
                  <a:extLst>
                    <a:ext uri="{9D8B030D-6E8A-4147-A177-3AD203B41FA5}">
                      <a16:colId xmlns:a16="http://schemas.microsoft.com/office/drawing/2014/main" val="2648162457"/>
                    </a:ext>
                  </a:extLst>
                </a:gridCol>
              </a:tblGrid>
              <a:tr h="461590">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Mother's Clinical Characteristics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T1D group (n=50)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Control group (n=42)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P-value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5598755"/>
                  </a:ext>
                </a:extLst>
              </a:tr>
              <a:tr h="186620">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nSpc>
                          <a:spcPct val="107000"/>
                        </a:lnSpc>
                      </a:pPr>
                      <a:endParaRPr lang="en-US" sz="1200">
                        <a:effectLst/>
                        <a:latin typeface="Calibri" panose="020F0502020204030204" pitchFamily="34" charset="0"/>
                        <a:cs typeface="Times New Roman" panose="02020603050405020304" pitchFamily="18" charset="0"/>
                      </a:endParaRPr>
                    </a:p>
                  </a:txBody>
                  <a:tcPr marL="10641" marR="10641" marT="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nSpc>
                          <a:spcPct val="107000"/>
                        </a:lnSpc>
                      </a:pPr>
                      <a:endParaRPr lang="en-US" sz="1200">
                        <a:effectLst/>
                        <a:latin typeface="Calibri" panose="020F0502020204030204" pitchFamily="34" charset="0"/>
                        <a:cs typeface="Times New Roman" panose="02020603050405020304" pitchFamily="18" charset="0"/>
                      </a:endParaRPr>
                    </a:p>
                  </a:txBody>
                  <a:tcPr marL="10641" marR="10641" marT="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117015867"/>
                  </a:ext>
                </a:extLst>
              </a:tr>
              <a:tr h="185670">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Age, mean ± SD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30.5 ± 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32.4 ± 3.7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0.01069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936337623"/>
                  </a:ext>
                </a:extLst>
              </a:tr>
              <a:tr h="186620">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Delivery mode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nSpc>
                          <a:spcPct val="107000"/>
                        </a:lnSpc>
                      </a:pPr>
                      <a:endParaRPr lang="en-US" sz="1200">
                        <a:effectLst/>
                        <a:latin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a:lnSpc>
                          <a:spcPct val="107000"/>
                        </a:lnSpc>
                      </a:pPr>
                      <a:endParaRPr lang="en-US" sz="1200">
                        <a:effectLst/>
                        <a:latin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961421954"/>
                  </a:ext>
                </a:extLst>
              </a:tr>
              <a:tr h="185670">
                <a:tc>
                  <a:txBody>
                    <a:bodyPr/>
                    <a:lstStyle/>
                    <a:p>
                      <a:pPr marL="0" marR="0" indent="30480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Caesarian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33 (66%)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 (47.5%)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0.138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05813568"/>
                  </a:ext>
                </a:extLst>
              </a:tr>
              <a:tr h="185670">
                <a:tc>
                  <a:txBody>
                    <a:bodyPr/>
                    <a:lstStyle/>
                    <a:p>
                      <a:pPr marL="0" marR="0" indent="30480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Vaginal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 (24%)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 (40.5%)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0.1609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23168669"/>
                  </a:ext>
                </a:extLst>
              </a:tr>
              <a:tr h="380905">
                <a:tc>
                  <a:txBody>
                    <a:bodyPr/>
                    <a:lstStyle/>
                    <a:p>
                      <a:pPr marL="0" marR="0" indent="30480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Vacuum-assisted vaginal delivery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 (10%)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 (12%)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0.7825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964185585"/>
                  </a:ext>
                </a:extLst>
              </a:tr>
              <a:tr h="186620">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Prior C-sections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nSpc>
                          <a:spcPct val="107000"/>
                        </a:lnSpc>
                      </a:pPr>
                      <a:endParaRPr lang="en-US" sz="1200">
                        <a:effectLst/>
                        <a:latin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a:lnSpc>
                          <a:spcPct val="107000"/>
                        </a:lnSpc>
                      </a:pPr>
                      <a:endParaRPr lang="en-US" sz="1200">
                        <a:effectLst/>
                        <a:latin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2121538"/>
                  </a:ext>
                </a:extLst>
              </a:tr>
              <a:tr h="185670">
                <a:tc>
                  <a:txBody>
                    <a:bodyPr/>
                    <a:lstStyle/>
                    <a:p>
                      <a:pPr marL="0" marR="0" indent="30480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once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 (14%)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 (12%)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0.7816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69958666"/>
                  </a:ext>
                </a:extLst>
              </a:tr>
              <a:tr h="185670">
                <a:tc>
                  <a:txBody>
                    <a:bodyPr/>
                    <a:lstStyle/>
                    <a:p>
                      <a:pPr marL="0" marR="0" indent="30480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twice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0.4649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69566706"/>
                  </a:ext>
                </a:extLst>
              </a:tr>
              <a:tr h="185670">
                <a:tc>
                  <a:txBody>
                    <a:bodyPr/>
                    <a:lstStyle/>
                    <a:p>
                      <a:pPr marL="0" marR="0" indent="30480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none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42 (84%)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35 (83%)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0.9722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99950295"/>
                  </a:ext>
                </a:extLst>
              </a:tr>
              <a:tr h="185670">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Gestation (weeks), mean ± SD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38.1 ± 0.7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39.2 ± 1.0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&lt;0.0001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15987753"/>
                  </a:ext>
                </a:extLst>
              </a:tr>
              <a:tr h="186620">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Parity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nSpc>
                          <a:spcPct val="107000"/>
                        </a:lnSpc>
                      </a:pPr>
                      <a:endParaRPr lang="en-US" sz="1200">
                        <a:effectLst/>
                        <a:latin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a:lnSpc>
                          <a:spcPct val="107000"/>
                        </a:lnSpc>
                      </a:pPr>
                      <a:endParaRPr lang="en-US" sz="1200">
                        <a:effectLst/>
                        <a:latin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80576683"/>
                  </a:ext>
                </a:extLst>
              </a:tr>
              <a:tr h="185670">
                <a:tc>
                  <a:txBody>
                    <a:bodyPr/>
                    <a:lstStyle/>
                    <a:p>
                      <a:pPr marL="0" marR="0" indent="30480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Primiparity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28 (56%)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 (33.5%)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0.109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38242193"/>
                  </a:ext>
                </a:extLst>
              </a:tr>
              <a:tr h="185670">
                <a:tc>
                  <a:txBody>
                    <a:bodyPr/>
                    <a:lstStyle/>
                    <a:p>
                      <a:pPr marL="0" marR="0" indent="30480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Multiparity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 (44%)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27 (64.5%)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0.1842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67717563"/>
                  </a:ext>
                </a:extLst>
              </a:tr>
              <a:tr h="185670">
                <a:tc>
                  <a:txBody>
                    <a:bodyPr/>
                    <a:lstStyle/>
                    <a:p>
                      <a:pPr marL="0" marR="0" indent="30480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0.2752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6573524"/>
                  </a:ext>
                </a:extLst>
              </a:tr>
              <a:tr h="186620">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Miscarriages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nSpc>
                          <a:spcPct val="107000"/>
                        </a:lnSpc>
                      </a:pPr>
                      <a:endParaRPr lang="en-US" sz="1200">
                        <a:effectLst/>
                        <a:latin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a:lnSpc>
                          <a:spcPct val="107000"/>
                        </a:lnSpc>
                      </a:pPr>
                      <a:endParaRPr lang="en-US" sz="1200">
                        <a:effectLst/>
                        <a:latin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25462901"/>
                  </a:ext>
                </a:extLst>
              </a:tr>
              <a:tr h="185670">
                <a:tc>
                  <a:txBody>
                    <a:bodyPr/>
                    <a:lstStyle/>
                    <a:p>
                      <a:pPr marL="0" marR="0" indent="30480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 (14%)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 (19%)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0.5503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4565138"/>
                  </a:ext>
                </a:extLst>
              </a:tr>
              <a:tr h="185670">
                <a:tc>
                  <a:txBody>
                    <a:bodyPr/>
                    <a:lstStyle/>
                    <a:p>
                      <a:pPr marL="0" marR="0" indent="30480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41 (82%)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33 (79%)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0.8551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92336225"/>
                  </a:ext>
                </a:extLst>
              </a:tr>
              <a:tr h="185670">
                <a:tc>
                  <a:txBody>
                    <a:bodyPr/>
                    <a:lstStyle/>
                    <a:p>
                      <a:pPr marL="0" marR="0" indent="30480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0.6684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82955638"/>
                  </a:ext>
                </a:extLst>
              </a:tr>
              <a:tr h="185670">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Pre-pregnancy BMI, mean ± SD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23.19 ± 2.95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22.46 ± 2.56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0.4227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88422972"/>
                  </a:ext>
                </a:extLst>
              </a:tr>
              <a:tr h="186620">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Pre-pregnancy BMI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nSpc>
                          <a:spcPct val="107000"/>
                        </a:lnSpc>
                      </a:pPr>
                      <a:endParaRPr lang="en-US" sz="1200">
                        <a:effectLst/>
                        <a:latin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a:lnSpc>
                          <a:spcPct val="107000"/>
                        </a:lnSpc>
                      </a:pPr>
                      <a:endParaRPr lang="en-US" sz="1200">
                        <a:effectLst/>
                        <a:latin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21934769"/>
                  </a:ext>
                </a:extLst>
              </a:tr>
              <a:tr h="185670">
                <a:tc>
                  <a:txBody>
                    <a:bodyPr/>
                    <a:lstStyle/>
                    <a:p>
                      <a:pPr marL="0" marR="0" indent="30480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Underweight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0.9018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92089711"/>
                  </a:ext>
                </a:extLst>
              </a:tr>
              <a:tr h="185670">
                <a:tc>
                  <a:txBody>
                    <a:bodyPr/>
                    <a:lstStyle/>
                    <a:p>
                      <a:pPr marL="0" marR="0" indent="30480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Normal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35 (70%)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33 (79%)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0.6338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35576979"/>
                  </a:ext>
                </a:extLst>
              </a:tr>
              <a:tr h="185670">
                <a:tc>
                  <a:txBody>
                    <a:bodyPr/>
                    <a:lstStyle/>
                    <a:p>
                      <a:pPr marL="0" marR="0" indent="30480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Overweight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 (26%)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 (17%)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0.3389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14395380"/>
                  </a:ext>
                </a:extLst>
              </a:tr>
              <a:tr h="185670">
                <a:tc>
                  <a:txBody>
                    <a:bodyPr/>
                    <a:lstStyle/>
                    <a:p>
                      <a:pPr marL="0" marR="0" indent="30480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Obese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0.3594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13890761"/>
                  </a:ext>
                </a:extLst>
              </a:tr>
              <a:tr h="185670">
                <a:tc>
                  <a:txBody>
                    <a:bodyPr/>
                    <a:lstStyle/>
                    <a:p>
                      <a:pPr marL="0" marR="0" indent="30480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0.2752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21164756"/>
                  </a:ext>
                </a:extLst>
              </a:tr>
              <a:tr h="185670">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Before-delivery BMI, mean ± SD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28.12 ± 3.75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27.46 ± 2.97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0.6493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97402965"/>
                  </a:ext>
                </a:extLst>
              </a:tr>
              <a:tr h="185670">
                <a:tc>
                  <a:txBody>
                    <a:bodyPr/>
                    <a:lstStyle/>
                    <a:p>
                      <a:pPr marL="0" marR="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Weight gain (kg), mean ± SD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13.61 ± 5.34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14.00 ± 3.79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0.7266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81785364"/>
                  </a:ext>
                </a:extLst>
              </a:tr>
            </a:tbl>
          </a:graphicData>
        </a:graphic>
      </p:graphicFrame>
      <p:graphicFrame>
        <p:nvGraphicFramePr>
          <p:cNvPr id="12" name="Table 11">
            <a:extLst>
              <a:ext uri="{FF2B5EF4-FFF2-40B4-BE49-F238E27FC236}">
                <a16:creationId xmlns:a16="http://schemas.microsoft.com/office/drawing/2014/main" id="{393E7EAA-64CA-B21E-51E0-8EF6DE432906}"/>
              </a:ext>
            </a:extLst>
          </p:cNvPr>
          <p:cNvGraphicFramePr>
            <a:graphicFrameLocks noGrp="1"/>
          </p:cNvGraphicFramePr>
          <p:nvPr>
            <p:extLst>
              <p:ext uri="{D42A27DB-BD31-4B8C-83A1-F6EECF244321}">
                <p14:modId xmlns:p14="http://schemas.microsoft.com/office/powerpoint/2010/main" val="1636385556"/>
              </p:ext>
            </p:extLst>
          </p:nvPr>
        </p:nvGraphicFramePr>
        <p:xfrm>
          <a:off x="6395357" y="937260"/>
          <a:ext cx="5796642" cy="3303728"/>
        </p:xfrm>
        <a:graphic>
          <a:graphicData uri="http://schemas.openxmlformats.org/drawingml/2006/table">
            <a:tbl>
              <a:tblPr firstRow="1" firstCol="1" bandRow="1"/>
              <a:tblGrid>
                <a:gridCol w="2227907">
                  <a:extLst>
                    <a:ext uri="{9D8B030D-6E8A-4147-A177-3AD203B41FA5}">
                      <a16:colId xmlns:a16="http://schemas.microsoft.com/office/drawing/2014/main" val="2642747737"/>
                    </a:ext>
                  </a:extLst>
                </a:gridCol>
                <a:gridCol w="1611921">
                  <a:extLst>
                    <a:ext uri="{9D8B030D-6E8A-4147-A177-3AD203B41FA5}">
                      <a16:colId xmlns:a16="http://schemas.microsoft.com/office/drawing/2014/main" val="475668789"/>
                    </a:ext>
                  </a:extLst>
                </a:gridCol>
                <a:gridCol w="1370657">
                  <a:extLst>
                    <a:ext uri="{9D8B030D-6E8A-4147-A177-3AD203B41FA5}">
                      <a16:colId xmlns:a16="http://schemas.microsoft.com/office/drawing/2014/main" val="747124996"/>
                    </a:ext>
                  </a:extLst>
                </a:gridCol>
                <a:gridCol w="586157">
                  <a:extLst>
                    <a:ext uri="{9D8B030D-6E8A-4147-A177-3AD203B41FA5}">
                      <a16:colId xmlns:a16="http://schemas.microsoft.com/office/drawing/2014/main" val="1978674205"/>
                    </a:ext>
                  </a:extLst>
                </a:gridCol>
              </a:tblGrid>
              <a:tr h="158149">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Mother's Clinical Characteristics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T1D group (n=50)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Control group (n=42)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P-value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8842252"/>
                  </a:ext>
                </a:extLst>
              </a:tr>
              <a:tr h="158149">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Weight gain**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nSpc>
                          <a:spcPct val="107000"/>
                        </a:lnSpc>
                      </a:pPr>
                      <a:endParaRPr lang="en-US" sz="1200" dirty="0">
                        <a:effectLst/>
                        <a:latin typeface="Calibri" panose="020F0502020204030204" pitchFamily="34" charset="0"/>
                        <a:cs typeface="Times New Roman" panose="02020603050405020304" pitchFamily="18" charset="0"/>
                      </a:endParaRPr>
                    </a:p>
                  </a:txBody>
                  <a:tcPr marL="10641" marR="10641" marT="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nSpc>
                          <a:spcPct val="107000"/>
                        </a:lnSpc>
                      </a:pPr>
                      <a:endParaRPr lang="en-US" sz="1200" dirty="0">
                        <a:effectLst/>
                        <a:latin typeface="Calibri" panose="020F0502020204030204" pitchFamily="34" charset="0"/>
                        <a:cs typeface="Times New Roman" panose="02020603050405020304" pitchFamily="18" charset="0"/>
                      </a:endParaRPr>
                    </a:p>
                  </a:txBody>
                  <a:tcPr marL="10641" marR="10641" marT="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623674736"/>
                  </a:ext>
                </a:extLst>
              </a:tr>
              <a:tr h="157344">
                <a:tc>
                  <a:txBody>
                    <a:bodyPr/>
                    <a:lstStyle/>
                    <a:p>
                      <a:pPr marL="0" marR="0" indent="30480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Non-excess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32 (64%)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26 (62%)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0.8997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5878599"/>
                  </a:ext>
                </a:extLst>
              </a:tr>
              <a:tr h="157344">
                <a:tc>
                  <a:txBody>
                    <a:bodyPr/>
                    <a:lstStyle/>
                    <a:p>
                      <a:pPr marL="0" marR="0" indent="30480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Excess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18 (38%)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15 (36%)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0.9818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68017226"/>
                  </a:ext>
                </a:extLst>
              </a:tr>
              <a:tr h="157344">
                <a:tc>
                  <a:txBody>
                    <a:bodyPr/>
                    <a:lstStyle/>
                    <a:p>
                      <a:pPr marL="0" marR="0" indent="30480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0.2752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93899295"/>
                  </a:ext>
                </a:extLst>
              </a:tr>
              <a:tr h="322016">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Antibiotics </a:t>
                      </a:r>
                      <a:r>
                        <a:rPr lang="en-US"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prophylaxy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nSpc>
                          <a:spcPct val="107000"/>
                        </a:lnSpc>
                      </a:pPr>
                      <a:endParaRPr lang="en-US" sz="1200">
                        <a:effectLst/>
                        <a:latin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a:lnSpc>
                          <a:spcPct val="107000"/>
                        </a:lnSpc>
                      </a:pPr>
                      <a:endParaRPr lang="en-US" sz="1200">
                        <a:effectLst/>
                        <a:latin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02144901"/>
                  </a:ext>
                </a:extLst>
              </a:tr>
              <a:tr h="157344">
                <a:tc>
                  <a:txBody>
                    <a:bodyPr/>
                    <a:lstStyle/>
                    <a:p>
                      <a:pPr marL="0" marR="0" indent="30480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34 (68%)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 (47.5%)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0.2037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52280746"/>
                  </a:ext>
                </a:extLst>
              </a:tr>
              <a:tr h="157344">
                <a:tc>
                  <a:txBody>
                    <a:bodyPr/>
                    <a:lstStyle/>
                    <a:p>
                      <a:pPr marL="0" marR="0" indent="30480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16 (32%)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 (52.5%)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0.1297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42934125"/>
                  </a:ext>
                </a:extLst>
              </a:tr>
              <a:tr h="157344">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Hypertension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nSpc>
                          <a:spcPct val="107000"/>
                        </a:lnSpc>
                      </a:pPr>
                      <a:endParaRPr lang="en-US" sz="1200" dirty="0">
                        <a:effectLst/>
                        <a:latin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a:lnSpc>
                          <a:spcPct val="107000"/>
                        </a:lnSpc>
                      </a:pPr>
                      <a:endParaRPr lang="en-US" sz="1200">
                        <a:effectLst/>
                        <a:latin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907840917"/>
                  </a:ext>
                </a:extLst>
              </a:tr>
              <a:tr h="157344">
                <a:tc>
                  <a:txBody>
                    <a:bodyPr/>
                    <a:lstStyle/>
                    <a:p>
                      <a:pPr marL="0" marR="0" indent="30480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 (6%)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0.1124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03584402"/>
                  </a:ext>
                </a:extLst>
              </a:tr>
              <a:tr h="157344">
                <a:tc>
                  <a:txBody>
                    <a:bodyPr/>
                    <a:lstStyle/>
                    <a:p>
                      <a:pPr marL="0" marR="0" indent="30480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47 (94%)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42 (100%)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0.7707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53061"/>
                  </a:ext>
                </a:extLst>
              </a:tr>
              <a:tr h="157344">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Gestational hypertension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nSpc>
                          <a:spcPct val="107000"/>
                        </a:lnSpc>
                      </a:pPr>
                      <a:endParaRPr lang="en-US" sz="1200">
                        <a:effectLst/>
                        <a:latin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a:lnSpc>
                          <a:spcPct val="107000"/>
                        </a:lnSpc>
                      </a:pPr>
                      <a:endParaRPr lang="en-US" sz="1200">
                        <a:effectLst/>
                        <a:latin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60942137"/>
                  </a:ext>
                </a:extLst>
              </a:tr>
              <a:tr h="157344">
                <a:tc>
                  <a:txBody>
                    <a:bodyPr/>
                    <a:lstStyle/>
                    <a:p>
                      <a:pPr marL="0" marR="0" indent="30480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(0.3%)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0.6684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0187571"/>
                  </a:ext>
                </a:extLst>
              </a:tr>
              <a:tr h="157344">
                <a:tc>
                  <a:txBody>
                    <a:bodyPr/>
                    <a:lstStyle/>
                    <a:p>
                      <a:pPr marL="0" marR="0" indent="30480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48 (96%)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41 (99.7%)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0.9373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6642049"/>
                  </a:ext>
                </a:extLst>
              </a:tr>
              <a:tr h="157344">
                <a:tc>
                  <a:txBody>
                    <a:bodyPr/>
                    <a:lstStyle/>
                    <a:p>
                      <a:pPr marL="0" marR="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Maternal preeclampsia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nSpc>
                          <a:spcPct val="107000"/>
                        </a:lnSpc>
                      </a:pPr>
                      <a:endParaRPr lang="en-US" sz="1200">
                        <a:effectLst/>
                        <a:latin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a:lnSpc>
                          <a:spcPct val="107000"/>
                        </a:lnSpc>
                      </a:pPr>
                      <a:endParaRPr lang="en-US" sz="1200">
                        <a:effectLst/>
                        <a:latin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56778757"/>
                  </a:ext>
                </a:extLst>
              </a:tr>
              <a:tr h="157344">
                <a:tc>
                  <a:txBody>
                    <a:bodyPr/>
                    <a:lstStyle/>
                    <a:p>
                      <a:pPr marL="0" marR="0" indent="304800">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 (0%)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0.1949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808377177"/>
                  </a:ext>
                </a:extLst>
              </a:tr>
              <a:tr h="157344">
                <a:tc>
                  <a:txBody>
                    <a:bodyPr/>
                    <a:lstStyle/>
                    <a:p>
                      <a:pPr marL="0" marR="0" indent="304800">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48 (96%)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42 (100%)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ctr">
                    <a:lnL>
                      <a:noFill/>
                    </a:lnL>
                    <a:lnR>
                      <a:noFill/>
                    </a:lnR>
                    <a:lnT>
                      <a:noFill/>
                    </a:lnT>
                    <a:lnB>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0.8468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641" marR="10641" marT="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89315864"/>
                  </a:ext>
                </a:extLst>
              </a:tr>
            </a:tbl>
          </a:graphicData>
        </a:graphic>
      </p:graphicFrame>
      <p:pic>
        <p:nvPicPr>
          <p:cNvPr id="28" name="Picture 27">
            <a:extLst>
              <a:ext uri="{FF2B5EF4-FFF2-40B4-BE49-F238E27FC236}">
                <a16:creationId xmlns:a16="http://schemas.microsoft.com/office/drawing/2014/main" id="{C3B45A11-D3D5-512B-35A8-FB5FC0608486}"/>
              </a:ext>
            </a:extLst>
          </p:cNvPr>
          <p:cNvPicPr>
            <a:picLocks noChangeAspect="1"/>
          </p:cNvPicPr>
          <p:nvPr/>
        </p:nvPicPr>
        <p:blipFill>
          <a:blip r:embed="rId3"/>
          <a:stretch>
            <a:fillRect/>
          </a:stretch>
        </p:blipFill>
        <p:spPr>
          <a:xfrm>
            <a:off x="6657774" y="4278996"/>
            <a:ext cx="3286326" cy="2579004"/>
          </a:xfrm>
          <a:prstGeom prst="rect">
            <a:avLst/>
          </a:prstGeom>
        </p:spPr>
      </p:pic>
    </p:spTree>
    <p:extLst>
      <p:ext uri="{BB962C8B-B14F-4D97-AF65-F5344CB8AC3E}">
        <p14:creationId xmlns:p14="http://schemas.microsoft.com/office/powerpoint/2010/main" val="1477940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E67395E5-E8A3-4F22-8789-88EEF9276A92}"/>
              </a:ext>
            </a:extLst>
          </p:cNvPr>
          <p:cNvSpPr txBox="1"/>
          <p:nvPr/>
        </p:nvSpPr>
        <p:spPr>
          <a:xfrm>
            <a:off x="1818526" y="-17349"/>
            <a:ext cx="9020709" cy="461665"/>
          </a:xfrm>
          <a:prstGeom prst="rect">
            <a:avLst/>
          </a:prstGeom>
          <a:noFill/>
        </p:spPr>
        <p:txBody>
          <a:bodyPr wrap="square" rtlCol="0">
            <a:spAutoFit/>
          </a:bodyPr>
          <a:lstStyle/>
          <a:p>
            <a:r>
              <a:rPr lang="pl-PL" sz="2400" b="1" dirty="0"/>
              <a:t>Microbiota </a:t>
            </a:r>
            <a:r>
              <a:rPr lang="pl-PL" sz="2400" b="1" dirty="0" err="1"/>
              <a:t>relative</a:t>
            </a:r>
            <a:r>
              <a:rPr lang="pl-PL" sz="2400" b="1" dirty="0"/>
              <a:t> </a:t>
            </a:r>
            <a:r>
              <a:rPr lang="pl-PL" sz="2400" b="1" dirty="0" err="1"/>
              <a:t>abundance</a:t>
            </a:r>
            <a:r>
              <a:rPr lang="pl-PL" sz="2400" b="1" dirty="0"/>
              <a:t>, </a:t>
            </a:r>
            <a:r>
              <a:rPr lang="en-US" sz="2400" dirty="0"/>
              <a:t>Newborns and Mothers, separately</a:t>
            </a:r>
            <a:endParaRPr lang="pl-PL" sz="2400" dirty="0"/>
          </a:p>
        </p:txBody>
      </p:sp>
      <p:pic>
        <p:nvPicPr>
          <p:cNvPr id="13" name="Picture 12" descr="A screenshot of a cell phone&#10;&#10;Description automatically generated">
            <a:extLst>
              <a:ext uri="{FF2B5EF4-FFF2-40B4-BE49-F238E27FC236}">
                <a16:creationId xmlns:a16="http://schemas.microsoft.com/office/drawing/2014/main" id="{F92D329A-428D-429E-B912-31F1F7922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202" y="571101"/>
            <a:ext cx="11431595" cy="5715798"/>
          </a:xfrm>
          <a:prstGeom prst="rect">
            <a:avLst/>
          </a:prstGeom>
        </p:spPr>
      </p:pic>
      <p:sp>
        <p:nvSpPr>
          <p:cNvPr id="15" name="TextBox 14">
            <a:extLst>
              <a:ext uri="{FF2B5EF4-FFF2-40B4-BE49-F238E27FC236}">
                <a16:creationId xmlns:a16="http://schemas.microsoft.com/office/drawing/2014/main" id="{52A8970D-AE2B-4445-B1F5-AF627BD281C5}"/>
              </a:ext>
            </a:extLst>
          </p:cNvPr>
          <p:cNvSpPr txBox="1"/>
          <p:nvPr/>
        </p:nvSpPr>
        <p:spPr>
          <a:xfrm>
            <a:off x="10083297" y="706903"/>
            <a:ext cx="1831063" cy="276999"/>
          </a:xfrm>
          <a:prstGeom prst="rect">
            <a:avLst/>
          </a:prstGeom>
          <a:solidFill>
            <a:schemeClr val="bg1"/>
          </a:solidFill>
        </p:spPr>
        <p:txBody>
          <a:bodyPr wrap="square">
            <a:spAutoFit/>
          </a:bodyPr>
          <a:lstStyle/>
          <a:p>
            <a:r>
              <a:rPr lang="en-US" sz="1200" dirty="0"/>
              <a:t>Mean </a:t>
            </a:r>
            <a:r>
              <a:rPr lang="pl-PL" sz="1200" dirty="0"/>
              <a:t>relative abundance</a:t>
            </a:r>
            <a:endParaRPr lang="en-US" sz="1200" dirty="0"/>
          </a:p>
        </p:txBody>
      </p:sp>
    </p:spTree>
    <p:extLst>
      <p:ext uri="{BB962C8B-B14F-4D97-AF65-F5344CB8AC3E}">
        <p14:creationId xmlns:p14="http://schemas.microsoft.com/office/powerpoint/2010/main" val="3035426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95FADA1-120F-9AC9-635A-BEC07EDEDFB0}"/>
              </a:ext>
            </a:extLst>
          </p:cNvPr>
          <p:cNvSpPr txBox="1"/>
          <p:nvPr/>
        </p:nvSpPr>
        <p:spPr>
          <a:xfrm>
            <a:off x="181844" y="145465"/>
            <a:ext cx="12010155" cy="461665"/>
          </a:xfrm>
          <a:prstGeom prst="rect">
            <a:avLst/>
          </a:prstGeom>
          <a:noFill/>
        </p:spPr>
        <p:txBody>
          <a:bodyPr wrap="square">
            <a:spAutoFit/>
          </a:bodyPr>
          <a:lstStyle/>
          <a:p>
            <a:pPr algn="ctr"/>
            <a:r>
              <a:rPr lang="pl-PL" sz="2400" b="1" dirty="0"/>
              <a:t>Study design</a:t>
            </a:r>
          </a:p>
        </p:txBody>
      </p:sp>
      <p:graphicFrame>
        <p:nvGraphicFramePr>
          <p:cNvPr id="9" name="Table 8">
            <a:extLst>
              <a:ext uri="{FF2B5EF4-FFF2-40B4-BE49-F238E27FC236}">
                <a16:creationId xmlns:a16="http://schemas.microsoft.com/office/drawing/2014/main" id="{4DFF2603-C73C-95D6-35F9-049879E9C95A}"/>
              </a:ext>
            </a:extLst>
          </p:cNvPr>
          <p:cNvGraphicFramePr>
            <a:graphicFrameLocks noGrp="1"/>
          </p:cNvGraphicFramePr>
          <p:nvPr>
            <p:extLst>
              <p:ext uri="{D42A27DB-BD31-4B8C-83A1-F6EECF244321}">
                <p14:modId xmlns:p14="http://schemas.microsoft.com/office/powerpoint/2010/main" val="1621228145"/>
              </p:ext>
            </p:extLst>
          </p:nvPr>
        </p:nvGraphicFramePr>
        <p:xfrm>
          <a:off x="2294890" y="962089"/>
          <a:ext cx="7327900" cy="4101682"/>
        </p:xfrm>
        <a:graphic>
          <a:graphicData uri="http://schemas.openxmlformats.org/drawingml/2006/table">
            <a:tbl>
              <a:tblPr firstRow="1" firstCol="1" bandRow="1"/>
              <a:tblGrid>
                <a:gridCol w="3454400">
                  <a:extLst>
                    <a:ext uri="{9D8B030D-6E8A-4147-A177-3AD203B41FA5}">
                      <a16:colId xmlns:a16="http://schemas.microsoft.com/office/drawing/2014/main" val="579266557"/>
                    </a:ext>
                  </a:extLst>
                </a:gridCol>
                <a:gridCol w="1536700">
                  <a:extLst>
                    <a:ext uri="{9D8B030D-6E8A-4147-A177-3AD203B41FA5}">
                      <a16:colId xmlns:a16="http://schemas.microsoft.com/office/drawing/2014/main" val="33594351"/>
                    </a:ext>
                  </a:extLst>
                </a:gridCol>
                <a:gridCol w="1498600">
                  <a:extLst>
                    <a:ext uri="{9D8B030D-6E8A-4147-A177-3AD203B41FA5}">
                      <a16:colId xmlns:a16="http://schemas.microsoft.com/office/drawing/2014/main" val="2193407082"/>
                    </a:ext>
                  </a:extLst>
                </a:gridCol>
                <a:gridCol w="838200">
                  <a:extLst>
                    <a:ext uri="{9D8B030D-6E8A-4147-A177-3AD203B41FA5}">
                      <a16:colId xmlns:a16="http://schemas.microsoft.com/office/drawing/2014/main" val="2485456692"/>
                    </a:ext>
                  </a:extLst>
                </a:gridCol>
              </a:tblGrid>
              <a:tr h="268060">
                <a:tc>
                  <a:txBody>
                    <a:bodyPr/>
                    <a:lstStyle/>
                    <a:p>
                      <a:pPr marL="0" marR="0" algn="ctr">
                        <a:lnSpc>
                          <a:spcPct val="107000"/>
                        </a:lnSpc>
                        <a:spcBef>
                          <a:spcPts val="0"/>
                        </a:spcBef>
                        <a:spcAft>
                          <a:spcPts val="0"/>
                        </a:spcAft>
                      </a:pPr>
                      <a:r>
                        <a:rPr lang="en-US" sz="1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Neonate's Clinical Characteristics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T1D group (n=50)</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Control group (n=42)</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p-value</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126085332"/>
                  </a:ext>
                </a:extLst>
              </a:tr>
              <a:tr h="184150">
                <a:tc>
                  <a:txBody>
                    <a:bodyPr/>
                    <a:lstStyle/>
                    <a:p>
                      <a:pPr marL="0" marR="0" algn="ctr">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1100">
                        <a:effectLst/>
                        <a:latin typeface="Times New Roman" panose="02020603050405020304" pitchFamily="18" charset="0"/>
                        <a:cs typeface="Times New Roman" panose="02020603050405020304" pitchFamily="18" charset="0"/>
                      </a:endParaRPr>
                    </a:p>
                  </a:txBody>
                  <a:tcPr marL="68580" marR="68580" marT="0" marB="0" anchor="b">
                    <a:lnL>
                      <a:noFill/>
                    </a:lnL>
                    <a:lnR>
                      <a:noFill/>
                    </a:lnR>
                    <a:lnT>
                      <a:noFill/>
                    </a:lnT>
                    <a:lnB>
                      <a:noFill/>
                    </a:lnB>
                  </a:tcPr>
                </a:tc>
                <a:tc>
                  <a:txBody>
                    <a:bodyPr/>
                    <a:lstStyle/>
                    <a:p>
                      <a:pPr>
                        <a:lnSpc>
                          <a:spcPct val="107000"/>
                        </a:lnSpc>
                      </a:pPr>
                      <a:endParaRPr lang="en-US" sz="1100">
                        <a:effectLst/>
                        <a:latin typeface="Times New Roman" panose="02020603050405020304" pitchFamily="18"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635580058"/>
                  </a:ext>
                </a:extLst>
              </a:tr>
              <a:tr h="184150">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Sex</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1100">
                        <a:effectLst/>
                        <a:latin typeface="Times New Roman" panose="02020603050405020304" pitchFamily="18" charset="0"/>
                        <a:cs typeface="Times New Roman" panose="02020603050405020304" pitchFamily="18" charset="0"/>
                      </a:endParaRPr>
                    </a:p>
                  </a:txBody>
                  <a:tcPr marL="68580" marR="68580" marT="0" marB="0" anchor="b">
                    <a:lnL>
                      <a:noFill/>
                    </a:lnL>
                    <a:lnR>
                      <a:noFill/>
                    </a:lnR>
                    <a:lnT>
                      <a:noFill/>
                    </a:lnT>
                    <a:lnB>
                      <a:noFill/>
                    </a:lnB>
                  </a:tcPr>
                </a:tc>
                <a:tc>
                  <a:txBody>
                    <a:bodyPr/>
                    <a:lstStyle/>
                    <a:p>
                      <a:pPr>
                        <a:lnSpc>
                          <a:spcPct val="107000"/>
                        </a:lnSpc>
                      </a:pPr>
                      <a:endParaRPr lang="en-US" sz="1100">
                        <a:effectLst/>
                        <a:latin typeface="Times New Roman" panose="02020603050405020304" pitchFamily="18"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373104731"/>
                  </a:ext>
                </a:extLst>
              </a:tr>
              <a:tr h="184150">
                <a:tc>
                  <a:txBody>
                    <a:bodyPr/>
                    <a:lstStyle/>
                    <a:p>
                      <a:pPr marL="0" marR="0" indent="30480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male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27 (54%)</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24 (57%)</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0.887</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998510492"/>
                  </a:ext>
                </a:extLst>
              </a:tr>
              <a:tr h="184150">
                <a:tc>
                  <a:txBody>
                    <a:bodyPr/>
                    <a:lstStyle/>
                    <a:p>
                      <a:pPr marL="0" marR="0" indent="30480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female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23 (46%)</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18 (43%)</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0.7809</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99250671"/>
                  </a:ext>
                </a:extLst>
              </a:tr>
              <a:tr h="184150">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Birth weight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1100">
                        <a:effectLst/>
                        <a:latin typeface="Times New Roman" panose="02020603050405020304" pitchFamily="18" charset="0"/>
                        <a:cs typeface="Times New Roman" panose="02020603050405020304" pitchFamily="18" charset="0"/>
                      </a:endParaRPr>
                    </a:p>
                  </a:txBody>
                  <a:tcPr marL="68580" marR="68580" marT="0" marB="0" anchor="b">
                    <a:lnL>
                      <a:noFill/>
                    </a:lnL>
                    <a:lnR>
                      <a:noFill/>
                    </a:lnR>
                    <a:lnT>
                      <a:noFill/>
                    </a:lnT>
                    <a:lnB>
                      <a:noFill/>
                    </a:lnB>
                  </a:tcPr>
                </a:tc>
                <a:tc>
                  <a:txBody>
                    <a:bodyPr/>
                    <a:lstStyle/>
                    <a:p>
                      <a:pPr>
                        <a:lnSpc>
                          <a:spcPct val="107000"/>
                        </a:lnSpc>
                      </a:pPr>
                      <a:endParaRPr lang="en-US" sz="1100">
                        <a:effectLst/>
                        <a:latin typeface="Times New Roman" panose="02020603050405020304" pitchFamily="18"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02620479"/>
                  </a:ext>
                </a:extLst>
              </a:tr>
              <a:tr h="184150">
                <a:tc>
                  <a:txBody>
                    <a:bodyPr/>
                    <a:lstStyle/>
                    <a:p>
                      <a:pPr marL="0" marR="0" indent="30480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SGA</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 (8%)</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 (0%)</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0.06454</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07572737"/>
                  </a:ext>
                </a:extLst>
              </a:tr>
              <a:tr h="184150">
                <a:tc>
                  <a:txBody>
                    <a:bodyPr/>
                    <a:lstStyle/>
                    <a:p>
                      <a:pPr marL="0" marR="0" indent="30480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AGA</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32 (64%)</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39 (93%)</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0.1341</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05656272"/>
                  </a:ext>
                </a:extLst>
              </a:tr>
              <a:tr h="184150">
                <a:tc>
                  <a:txBody>
                    <a:bodyPr/>
                    <a:lstStyle/>
                    <a:p>
                      <a:pPr marL="0" marR="0" indent="30480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LGA</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 (28%)</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 (7%)</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0.01873</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81703662"/>
                  </a:ext>
                </a:extLst>
              </a:tr>
              <a:tr h="184150">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Birth weight (kg), mean ± SD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3552.80 ± 524.26</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3405.45 ± 395.51</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0.09471</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07183138"/>
                  </a:ext>
                </a:extLst>
              </a:tr>
              <a:tr h="184150">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Feeding methods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1100">
                        <a:effectLst/>
                        <a:latin typeface="Times New Roman" panose="02020603050405020304" pitchFamily="18" charset="0"/>
                        <a:cs typeface="Times New Roman" panose="02020603050405020304" pitchFamily="18" charset="0"/>
                      </a:endParaRPr>
                    </a:p>
                  </a:txBody>
                  <a:tcPr marL="68580" marR="68580" marT="0" marB="0" anchor="b">
                    <a:lnL>
                      <a:noFill/>
                    </a:lnL>
                    <a:lnR>
                      <a:noFill/>
                    </a:lnR>
                    <a:lnT>
                      <a:noFill/>
                    </a:lnT>
                    <a:lnB>
                      <a:noFill/>
                    </a:lnB>
                  </a:tcPr>
                </a:tc>
                <a:tc>
                  <a:txBody>
                    <a:bodyPr/>
                    <a:lstStyle/>
                    <a:p>
                      <a:pPr>
                        <a:lnSpc>
                          <a:spcPct val="107000"/>
                        </a:lnSpc>
                      </a:pPr>
                      <a:endParaRPr lang="en-US" sz="1100">
                        <a:effectLst/>
                        <a:latin typeface="Times New Roman" panose="02020603050405020304" pitchFamily="18"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50901942"/>
                  </a:ext>
                </a:extLst>
              </a:tr>
              <a:tr h="184150">
                <a:tc>
                  <a:txBody>
                    <a:bodyPr/>
                    <a:lstStyle/>
                    <a:p>
                      <a:pPr marL="0" marR="0" indent="304800">
                        <a:lnSpc>
                          <a:spcPct val="10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breast milk</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 (14%)</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40 (95%)</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&lt;0.00001</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076127012"/>
                  </a:ext>
                </a:extLst>
              </a:tr>
              <a:tr h="184150">
                <a:tc>
                  <a:txBody>
                    <a:bodyPr/>
                    <a:lstStyle/>
                    <a:p>
                      <a:pPr marL="0" marR="0" indent="30480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formula</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 (0%)</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(5%)</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0.126</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74043011"/>
                  </a:ext>
                </a:extLst>
              </a:tr>
              <a:tr h="184150">
                <a:tc>
                  <a:txBody>
                    <a:bodyPr/>
                    <a:lstStyle/>
                    <a:p>
                      <a:pPr marL="0" marR="0" indent="30480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mixed</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41 (82%)</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 (0%)</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&lt;0.00001</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69015373"/>
                  </a:ext>
                </a:extLst>
              </a:tr>
              <a:tr h="184150">
                <a:tc>
                  <a:txBody>
                    <a:bodyPr/>
                    <a:lstStyle/>
                    <a:p>
                      <a:pPr marL="0" marR="0">
                        <a:lnSpc>
                          <a:spcPct val="10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Control of postnatal glucose homeostasis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1100">
                        <a:effectLst/>
                        <a:latin typeface="Times New Roman" panose="02020603050405020304" pitchFamily="18" charset="0"/>
                        <a:cs typeface="Times New Roman" panose="02020603050405020304" pitchFamily="18" charset="0"/>
                      </a:endParaRPr>
                    </a:p>
                  </a:txBody>
                  <a:tcPr marL="68580" marR="68580" marT="0" marB="0" anchor="b">
                    <a:lnL>
                      <a:noFill/>
                    </a:lnL>
                    <a:lnR>
                      <a:noFill/>
                    </a:lnR>
                    <a:lnT>
                      <a:noFill/>
                    </a:lnT>
                    <a:lnB>
                      <a:noFill/>
                    </a:lnB>
                  </a:tcPr>
                </a:tc>
                <a:tc>
                  <a:txBody>
                    <a:bodyPr/>
                    <a:lstStyle/>
                    <a:p>
                      <a:pPr>
                        <a:lnSpc>
                          <a:spcPct val="107000"/>
                        </a:lnSpc>
                      </a:pPr>
                      <a:endParaRPr lang="en-US" sz="1100">
                        <a:effectLst/>
                        <a:latin typeface="Times New Roman" panose="02020603050405020304" pitchFamily="18"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970848907"/>
                  </a:ext>
                </a:extLst>
              </a:tr>
              <a:tr h="184150">
                <a:tc>
                  <a:txBody>
                    <a:bodyPr/>
                    <a:lstStyle/>
                    <a:p>
                      <a:pPr marL="0" marR="0" indent="304800">
                        <a:lnSpc>
                          <a:spcPct val="10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49 (98%)</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 (0%)</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&lt;0.00001</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315558827"/>
                  </a:ext>
                </a:extLst>
              </a:tr>
              <a:tr h="184150">
                <a:tc>
                  <a:txBody>
                    <a:bodyPr/>
                    <a:lstStyle/>
                    <a:p>
                      <a:pPr marL="0" marR="0" indent="304800">
                        <a:lnSpc>
                          <a:spcPct val="10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(2%)</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42 (100%)</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&lt;0.00001</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50158389"/>
                  </a:ext>
                </a:extLst>
              </a:tr>
              <a:tr h="184150">
                <a:tc>
                  <a:txBody>
                    <a:bodyPr/>
                    <a:lstStyle/>
                    <a:p>
                      <a:pPr marL="0" marR="0">
                        <a:lnSpc>
                          <a:spcPct val="107000"/>
                        </a:lnSpc>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Postnatal glucose level (mg/dl), mean ± SD*</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50.40 ± 19.01</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84678028"/>
                  </a:ext>
                </a:extLst>
              </a:tr>
              <a:tr h="190500">
                <a:tc>
                  <a:txBody>
                    <a:bodyPr/>
                    <a:lstStyle/>
                    <a:p>
                      <a:pPr marL="0" marR="0">
                        <a:lnSpc>
                          <a:spcPct val="107000"/>
                        </a:lnSpc>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Proceeded samples**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48 (96%)</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41 (98%)</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7966059"/>
                  </a:ext>
                </a:extLst>
              </a:tr>
            </a:tbl>
          </a:graphicData>
        </a:graphic>
      </p:graphicFrame>
    </p:spTree>
    <p:extLst>
      <p:ext uri="{BB962C8B-B14F-4D97-AF65-F5344CB8AC3E}">
        <p14:creationId xmlns:p14="http://schemas.microsoft.com/office/powerpoint/2010/main" val="2398460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3CAF8AAE-6B90-5CC0-7BBC-055F30CF6066}"/>
              </a:ext>
            </a:extLst>
          </p:cNvPr>
          <p:cNvPicPr>
            <a:picLocks noChangeAspect="1"/>
          </p:cNvPicPr>
          <p:nvPr/>
        </p:nvPicPr>
        <p:blipFill rotWithShape="1">
          <a:blip r:embed="rId3">
            <a:extLst>
              <a:ext uri="{28A0092B-C50C-407E-A947-70E740481C1C}">
                <a14:useLocalDpi xmlns:a14="http://schemas.microsoft.com/office/drawing/2010/main" val="0"/>
              </a:ext>
            </a:extLst>
          </a:blip>
          <a:srcRect t="9290" b="16723"/>
          <a:stretch/>
        </p:blipFill>
        <p:spPr>
          <a:xfrm>
            <a:off x="1256428" y="66963"/>
            <a:ext cx="7434470" cy="1833497"/>
          </a:xfrm>
          <a:prstGeom prst="rect">
            <a:avLst/>
          </a:prstGeom>
        </p:spPr>
      </p:pic>
      <p:pic>
        <p:nvPicPr>
          <p:cNvPr id="16" name="Picture 15" descr="Diagram&#10;&#10;Description automatically generated with medium confidence">
            <a:extLst>
              <a:ext uri="{FF2B5EF4-FFF2-40B4-BE49-F238E27FC236}">
                <a16:creationId xmlns:a16="http://schemas.microsoft.com/office/drawing/2014/main" id="{F2D538C4-D79F-61B0-CF20-24C48CA6911D}"/>
              </a:ext>
            </a:extLst>
          </p:cNvPr>
          <p:cNvPicPr>
            <a:picLocks noChangeAspect="1"/>
          </p:cNvPicPr>
          <p:nvPr/>
        </p:nvPicPr>
        <p:blipFill rotWithShape="1">
          <a:blip r:embed="rId4">
            <a:extLst>
              <a:ext uri="{28A0092B-C50C-407E-A947-70E740481C1C}">
                <a14:useLocalDpi xmlns:a14="http://schemas.microsoft.com/office/drawing/2010/main" val="0"/>
              </a:ext>
            </a:extLst>
          </a:blip>
          <a:srcRect l="3679" t="16811"/>
          <a:stretch/>
        </p:blipFill>
        <p:spPr>
          <a:xfrm>
            <a:off x="1256428" y="1900461"/>
            <a:ext cx="7160973" cy="2061558"/>
          </a:xfrm>
          <a:prstGeom prst="rect">
            <a:avLst/>
          </a:prstGeom>
        </p:spPr>
      </p:pic>
      <p:pic>
        <p:nvPicPr>
          <p:cNvPr id="19" name="Picture 18" descr="Diagram&#10;&#10;Description automatically generated with medium confidence">
            <a:extLst>
              <a:ext uri="{FF2B5EF4-FFF2-40B4-BE49-F238E27FC236}">
                <a16:creationId xmlns:a16="http://schemas.microsoft.com/office/drawing/2014/main" id="{B14E8DE0-CFED-7CD3-1916-3FDBF87D80E5}"/>
              </a:ext>
            </a:extLst>
          </p:cNvPr>
          <p:cNvPicPr>
            <a:picLocks noChangeAspect="1"/>
          </p:cNvPicPr>
          <p:nvPr/>
        </p:nvPicPr>
        <p:blipFill rotWithShape="1">
          <a:blip r:embed="rId5">
            <a:extLst>
              <a:ext uri="{28A0092B-C50C-407E-A947-70E740481C1C}">
                <a14:useLocalDpi xmlns:a14="http://schemas.microsoft.com/office/drawing/2010/main" val="0"/>
              </a:ext>
            </a:extLst>
          </a:blip>
          <a:srcRect t="28969" b="18243"/>
          <a:stretch/>
        </p:blipFill>
        <p:spPr>
          <a:xfrm>
            <a:off x="1256428" y="5471882"/>
            <a:ext cx="7461519" cy="1312929"/>
          </a:xfrm>
          <a:prstGeom prst="rect">
            <a:avLst/>
          </a:prstGeom>
        </p:spPr>
      </p:pic>
      <p:pic>
        <p:nvPicPr>
          <p:cNvPr id="21" name="Picture 20" descr="Diagram&#10;&#10;Description automatically generated">
            <a:extLst>
              <a:ext uri="{FF2B5EF4-FFF2-40B4-BE49-F238E27FC236}">
                <a16:creationId xmlns:a16="http://schemas.microsoft.com/office/drawing/2014/main" id="{7E393DB9-A723-2569-4110-7654C31806F4}"/>
              </a:ext>
            </a:extLst>
          </p:cNvPr>
          <p:cNvPicPr>
            <a:picLocks noChangeAspect="1"/>
          </p:cNvPicPr>
          <p:nvPr/>
        </p:nvPicPr>
        <p:blipFill rotWithShape="1">
          <a:blip r:embed="rId6">
            <a:extLst>
              <a:ext uri="{28A0092B-C50C-407E-A947-70E740481C1C}">
                <a14:useLocalDpi xmlns:a14="http://schemas.microsoft.com/office/drawing/2010/main" val="0"/>
              </a:ext>
            </a:extLst>
          </a:blip>
          <a:srcRect t="23369" b="12786"/>
          <a:stretch/>
        </p:blipFill>
        <p:spPr>
          <a:xfrm>
            <a:off x="1256428" y="3883947"/>
            <a:ext cx="7461519" cy="1587935"/>
          </a:xfrm>
          <a:prstGeom prst="rect">
            <a:avLst/>
          </a:prstGeom>
        </p:spPr>
      </p:pic>
      <p:sp>
        <p:nvSpPr>
          <p:cNvPr id="28" name="TextBox 27">
            <a:extLst>
              <a:ext uri="{FF2B5EF4-FFF2-40B4-BE49-F238E27FC236}">
                <a16:creationId xmlns:a16="http://schemas.microsoft.com/office/drawing/2014/main" id="{08781C63-8BC2-D28C-AFC1-E55D78325EA6}"/>
              </a:ext>
            </a:extLst>
          </p:cNvPr>
          <p:cNvSpPr txBox="1"/>
          <p:nvPr/>
        </p:nvSpPr>
        <p:spPr>
          <a:xfrm>
            <a:off x="2351464" y="1432574"/>
            <a:ext cx="1745392" cy="246221"/>
          </a:xfrm>
          <a:prstGeom prst="rect">
            <a:avLst/>
          </a:prstGeom>
          <a:noFill/>
        </p:spPr>
        <p:txBody>
          <a:bodyPr wrap="square">
            <a:spAutoFit/>
          </a:bodyPr>
          <a:lstStyle/>
          <a:p>
            <a:r>
              <a:rPr lang="en-US" sz="1000" b="1" i="0" u="none" strike="noStrike" dirty="0">
                <a:solidFill>
                  <a:srgbClr val="000000"/>
                </a:solidFill>
                <a:effectLst/>
                <a:latin typeface="Calibri" panose="020F0502020204030204" pitchFamily="34" charset="0"/>
              </a:rPr>
              <a:t>PERMANOVA = 0.0406 *</a:t>
            </a:r>
            <a:endParaRPr lang="en-US" sz="1000" b="1" dirty="0"/>
          </a:p>
        </p:txBody>
      </p:sp>
      <p:graphicFrame>
        <p:nvGraphicFramePr>
          <p:cNvPr id="31" name="Table 30">
            <a:extLst>
              <a:ext uri="{FF2B5EF4-FFF2-40B4-BE49-F238E27FC236}">
                <a16:creationId xmlns:a16="http://schemas.microsoft.com/office/drawing/2014/main" id="{0EBF3746-25FB-73A0-1D12-2A3ADD76C6D6}"/>
              </a:ext>
            </a:extLst>
          </p:cNvPr>
          <p:cNvGraphicFramePr>
            <a:graphicFrameLocks noGrp="1"/>
          </p:cNvGraphicFramePr>
          <p:nvPr/>
        </p:nvGraphicFramePr>
        <p:xfrm>
          <a:off x="8599543" y="1039364"/>
          <a:ext cx="3592457" cy="3638550"/>
        </p:xfrm>
        <a:graphic>
          <a:graphicData uri="http://schemas.openxmlformats.org/drawingml/2006/table">
            <a:tbl>
              <a:tblPr/>
              <a:tblGrid>
                <a:gridCol w="533475">
                  <a:extLst>
                    <a:ext uri="{9D8B030D-6E8A-4147-A177-3AD203B41FA5}">
                      <a16:colId xmlns:a16="http://schemas.microsoft.com/office/drawing/2014/main" val="97885875"/>
                    </a:ext>
                  </a:extLst>
                </a:gridCol>
                <a:gridCol w="957262">
                  <a:extLst>
                    <a:ext uri="{9D8B030D-6E8A-4147-A177-3AD203B41FA5}">
                      <a16:colId xmlns:a16="http://schemas.microsoft.com/office/drawing/2014/main" val="877391744"/>
                    </a:ext>
                  </a:extLst>
                </a:gridCol>
                <a:gridCol w="623887">
                  <a:extLst>
                    <a:ext uri="{9D8B030D-6E8A-4147-A177-3AD203B41FA5}">
                      <a16:colId xmlns:a16="http://schemas.microsoft.com/office/drawing/2014/main" val="3815505503"/>
                    </a:ext>
                  </a:extLst>
                </a:gridCol>
                <a:gridCol w="300037">
                  <a:extLst>
                    <a:ext uri="{9D8B030D-6E8A-4147-A177-3AD203B41FA5}">
                      <a16:colId xmlns:a16="http://schemas.microsoft.com/office/drawing/2014/main" val="3734796092"/>
                    </a:ext>
                  </a:extLst>
                </a:gridCol>
                <a:gridCol w="485775">
                  <a:extLst>
                    <a:ext uri="{9D8B030D-6E8A-4147-A177-3AD203B41FA5}">
                      <a16:colId xmlns:a16="http://schemas.microsoft.com/office/drawing/2014/main" val="2275259356"/>
                    </a:ext>
                  </a:extLst>
                </a:gridCol>
                <a:gridCol w="463550">
                  <a:extLst>
                    <a:ext uri="{9D8B030D-6E8A-4147-A177-3AD203B41FA5}">
                      <a16:colId xmlns:a16="http://schemas.microsoft.com/office/drawing/2014/main" val="2772613126"/>
                    </a:ext>
                  </a:extLst>
                </a:gridCol>
                <a:gridCol w="228471">
                  <a:extLst>
                    <a:ext uri="{9D8B030D-6E8A-4147-A177-3AD203B41FA5}">
                      <a16:colId xmlns:a16="http://schemas.microsoft.com/office/drawing/2014/main" val="1117026819"/>
                    </a:ext>
                  </a:extLst>
                </a:gridCol>
              </a:tblGrid>
              <a:tr h="253365">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gridSpan="4">
                  <a:txBody>
                    <a:bodyPr/>
                    <a:lstStyle/>
                    <a:p>
                      <a:pPr algn="ctr" fontAlgn="b"/>
                      <a:r>
                        <a:rPr lang="en-US" sz="1100" b="0" i="0" u="none" strike="noStrike" dirty="0">
                          <a:solidFill>
                            <a:srgbClr val="000000"/>
                          </a:solidFill>
                          <a:effectLst/>
                          <a:latin typeface="Calibri" panose="020F0502020204030204" pitchFamily="34" charset="0"/>
                        </a:rPr>
                        <a:t>Weighted UniFrac</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lnL w="12700" cmpd="sng">
                      <a:noFill/>
                      <a:prstDash val="solid"/>
                    </a:lnL>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992627861"/>
                  </a:ext>
                </a:extLst>
              </a:tr>
              <a:tr h="253365">
                <a:tc>
                  <a:txBody>
                    <a:bodyPr/>
                    <a:lstStyle/>
                    <a:p>
                      <a:pPr algn="ctr" fontAlgn="ctr"/>
                      <a:r>
                        <a:rPr lang="en-US" sz="1100" b="0" i="0" u="none" strike="noStrike" dirty="0">
                          <a:solidFill>
                            <a:srgbClr val="000000"/>
                          </a:solidFill>
                          <a:effectLst/>
                          <a:latin typeface="Calibri" panose="020F0502020204030204" pitchFamily="34" charset="0"/>
                        </a:rPr>
                        <a:t>Sample Type</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Variable</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err="1">
                          <a:solidFill>
                            <a:srgbClr val="000000"/>
                          </a:solidFill>
                          <a:effectLst/>
                          <a:latin typeface="Calibri" panose="020F0502020204030204" pitchFamily="34" charset="0"/>
                        </a:rPr>
                        <a:t>SumOfSqs</a:t>
                      </a:r>
                      <a:endParaRPr lang="en-US" sz="1100" b="0" i="0" u="none" strike="noStrike" dirty="0">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R2</a:t>
                      </a:r>
                    </a:p>
                  </a:txBody>
                  <a:tcPr marL="9525" marR="9525" marT="9525" marB="0" anchor="ctr">
                    <a:lnL>
                      <a:noFill/>
                    </a:lnL>
                    <a:lnR>
                      <a:noFill/>
                    </a:lnR>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statistic</a:t>
                      </a:r>
                    </a:p>
                  </a:txBody>
                  <a:tcPr marL="9525" marR="9525" marT="9525" marB="0" anchor="ctr">
                    <a:lnL>
                      <a:noFill/>
                    </a:lnL>
                    <a:lnR>
                      <a:noFill/>
                    </a:lnR>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err="1">
                          <a:solidFill>
                            <a:srgbClr val="000000"/>
                          </a:solidFill>
                          <a:effectLst/>
                          <a:latin typeface="Calibri" panose="020F0502020204030204" pitchFamily="34" charset="0"/>
                        </a:rPr>
                        <a:t>p.value</a:t>
                      </a:r>
                      <a:endParaRPr lang="en-US" sz="1100" b="0" i="0" u="none" strike="noStrike" dirty="0">
                        <a:solidFill>
                          <a:srgbClr val="000000"/>
                        </a:solidFill>
                        <a:effectLst/>
                        <a:latin typeface="Calibri" panose="020F0502020204030204" pitchFamily="34" charset="0"/>
                      </a:endParaRPr>
                    </a:p>
                  </a:txBody>
                  <a:tcPr marL="9525" marR="9525" marT="9525" marB="0" anchor="ctr">
                    <a:lnL>
                      <a:noFill/>
                    </a:lnL>
                    <a:lnR>
                      <a:noFill/>
                    </a:lnR>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2651255692"/>
                  </a:ext>
                </a:extLst>
              </a:tr>
              <a:tr h="253365">
                <a:tc rowSpan="3">
                  <a:txBody>
                    <a:bodyPr/>
                    <a:lstStyle/>
                    <a:p>
                      <a:pPr algn="ctr" fontAlgn="ctr"/>
                      <a:r>
                        <a:rPr lang="en-US" sz="1100" b="0" i="0" u="none" strike="noStrike" dirty="0">
                          <a:solidFill>
                            <a:srgbClr val="000000"/>
                          </a:solidFill>
                          <a:effectLst/>
                          <a:latin typeface="Calibri" panose="020F0502020204030204" pitchFamily="34" charset="0"/>
                        </a:rPr>
                        <a:t>Rectum</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ctr"/>
                      <a:r>
                        <a:rPr lang="en-US" sz="1100" b="0" i="0" u="none" strike="noStrike" dirty="0">
                          <a:solidFill>
                            <a:srgbClr val="000000"/>
                          </a:solidFill>
                          <a:effectLst/>
                          <a:latin typeface="Calibri" panose="020F0502020204030204" pitchFamily="34" charset="0"/>
                        </a:rPr>
                        <a:t>Type 1 Diabetes</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0.01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0.03</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2.57</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0.0406</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9525" marR="9525" marT="9525" marB="0" anchor="ctr">
                    <a:lnL>
                      <a:noFill/>
                    </a:lnL>
                    <a:lnR>
                      <a:noFill/>
                    </a:lnR>
                    <a:lnT>
                      <a:noFill/>
                    </a:lnT>
                    <a:lnB>
                      <a:noFill/>
                    </a:lnB>
                  </a:tcPr>
                </a:tc>
                <a:extLst>
                  <a:ext uri="{0D108BD9-81ED-4DB2-BD59-A6C34878D82A}">
                    <a16:rowId xmlns:a16="http://schemas.microsoft.com/office/drawing/2014/main" val="2515919932"/>
                  </a:ext>
                </a:extLst>
              </a:tr>
              <a:tr h="253365">
                <a:tc vMerge="1">
                  <a:txBody>
                    <a:bodyPr/>
                    <a:lstStyle/>
                    <a:p>
                      <a:endParaRPr lang="en-US"/>
                    </a:p>
                  </a:txBody>
                  <a:tcPr/>
                </a:tc>
                <a:tc>
                  <a:txBody>
                    <a:bodyPr/>
                    <a:lstStyle/>
                    <a:p>
                      <a:pPr algn="r" fontAlgn="ctr"/>
                      <a:r>
                        <a:rPr lang="en-US" sz="1100" b="0" i="0" u="none" strike="noStrike">
                          <a:solidFill>
                            <a:srgbClr val="000000"/>
                          </a:solidFill>
                          <a:effectLst/>
                          <a:latin typeface="Calibri" panose="020F0502020204030204" pitchFamily="34" charset="0"/>
                        </a:rPr>
                        <a:t>Delivery Mode</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0.01</a:t>
                      </a:r>
                    </a:p>
                  </a:txBody>
                  <a:tcPr marL="9525" marR="9525" marT="9525"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0.51</a:t>
                      </a:r>
                    </a:p>
                  </a:txBody>
                  <a:tcPr marL="9525" marR="9525" marT="9525"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0.7685</a:t>
                      </a: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2552265081"/>
                  </a:ext>
                </a:extLst>
              </a:tr>
              <a:tr h="253365">
                <a:tc vMerge="1">
                  <a:txBody>
                    <a:bodyPr/>
                    <a:lstStyle/>
                    <a:p>
                      <a:endParaRPr lang="en-US"/>
                    </a:p>
                  </a:txBody>
                  <a:tcPr/>
                </a:tc>
                <a:tc>
                  <a:txBody>
                    <a:bodyPr/>
                    <a:lstStyle/>
                    <a:p>
                      <a:pPr algn="r" fontAlgn="ctr"/>
                      <a:r>
                        <a:rPr lang="en-US" sz="1100" b="0" i="0" u="none" strike="noStrike">
                          <a:solidFill>
                            <a:srgbClr val="000000"/>
                          </a:solidFill>
                          <a:effectLst/>
                          <a:latin typeface="Calibri" panose="020F0502020204030204" pitchFamily="34" charset="0"/>
                        </a:rPr>
                        <a:t>1st Tri HbA1C</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0.01</a:t>
                      </a:r>
                    </a:p>
                  </a:txBody>
                  <a:tcPr marL="9525" marR="9525" marT="9525"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0.97</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0.3855</a:t>
                      </a: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2518550335"/>
                  </a:ext>
                </a:extLst>
              </a:tr>
              <a:tr h="253365">
                <a:tc rowSpan="3">
                  <a:txBody>
                    <a:bodyPr/>
                    <a:lstStyle/>
                    <a:p>
                      <a:pPr algn="ctr" fontAlgn="ctr"/>
                      <a:r>
                        <a:rPr lang="en-US" sz="1100" b="0" i="0" u="none" strike="noStrike" dirty="0">
                          <a:solidFill>
                            <a:srgbClr val="000000"/>
                          </a:solidFill>
                          <a:effectLst/>
                          <a:latin typeface="Calibri" panose="020F0502020204030204" pitchFamily="34" charset="0"/>
                        </a:rPr>
                        <a:t>Cervix</a:t>
                      </a:r>
                    </a:p>
                  </a:txBody>
                  <a:tcPr marL="9525" marR="9525" marT="9525" marB="0" anchor="ctr">
                    <a:lnL>
                      <a:noFill/>
                    </a:lnL>
                    <a:lnR>
                      <a:noFill/>
                    </a:lnR>
                    <a:lnT>
                      <a:noFill/>
                    </a:lnT>
                    <a:lnB>
                      <a:noFill/>
                    </a:lnB>
                  </a:tcPr>
                </a:tc>
                <a:tc>
                  <a:txBody>
                    <a:bodyPr/>
                    <a:lstStyle/>
                    <a:p>
                      <a:pPr algn="r" fontAlgn="ctr"/>
                      <a:r>
                        <a:rPr lang="en-US" sz="1100" b="0" i="0" u="none" strike="noStrike" dirty="0">
                          <a:solidFill>
                            <a:srgbClr val="000000"/>
                          </a:solidFill>
                          <a:effectLst/>
                          <a:latin typeface="Calibri" panose="020F0502020204030204" pitchFamily="34" charset="0"/>
                        </a:rPr>
                        <a:t>Type 1 Diabetes</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0.01</a:t>
                      </a:r>
                    </a:p>
                  </a:txBody>
                  <a:tcPr marL="9525" marR="9525" marT="9525"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0.78</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0.5825</a:t>
                      </a: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1232093510"/>
                  </a:ext>
                </a:extLst>
              </a:tr>
              <a:tr h="253365">
                <a:tc vMerge="1">
                  <a:txBody>
                    <a:bodyPr/>
                    <a:lstStyle/>
                    <a:p>
                      <a:endParaRPr lang="en-US"/>
                    </a:p>
                  </a:txBody>
                  <a:tcPr/>
                </a:tc>
                <a:tc>
                  <a:txBody>
                    <a:bodyPr/>
                    <a:lstStyle/>
                    <a:p>
                      <a:pPr algn="r" fontAlgn="ctr"/>
                      <a:r>
                        <a:rPr lang="en-US" sz="1100" b="0" i="0" u="none" strike="noStrike">
                          <a:solidFill>
                            <a:srgbClr val="000000"/>
                          </a:solidFill>
                          <a:effectLst/>
                          <a:latin typeface="Calibri" panose="020F0502020204030204" pitchFamily="34" charset="0"/>
                        </a:rPr>
                        <a:t>Delivery Mode</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0.01</a:t>
                      </a:r>
                    </a:p>
                  </a:txBody>
                  <a:tcPr marL="9525" marR="9525" marT="9525"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1.03</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0.3906</a:t>
                      </a: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67850416"/>
                  </a:ext>
                </a:extLst>
              </a:tr>
              <a:tr h="253365">
                <a:tc vMerge="1">
                  <a:txBody>
                    <a:bodyPr/>
                    <a:lstStyle/>
                    <a:p>
                      <a:endParaRPr lang="en-US"/>
                    </a:p>
                  </a:txBody>
                  <a:tcPr/>
                </a:tc>
                <a:tc>
                  <a:txBody>
                    <a:bodyPr/>
                    <a:lstStyle/>
                    <a:p>
                      <a:pPr algn="r" fontAlgn="ctr"/>
                      <a:r>
                        <a:rPr lang="en-US" sz="1100" b="0" i="0" u="none" strike="noStrike">
                          <a:solidFill>
                            <a:srgbClr val="000000"/>
                          </a:solidFill>
                          <a:effectLst/>
                          <a:latin typeface="Calibri" panose="020F0502020204030204" pitchFamily="34" charset="0"/>
                        </a:rPr>
                        <a:t>1st Tri HbA1C</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0.01</a:t>
                      </a:r>
                    </a:p>
                  </a:txBody>
                  <a:tcPr marL="9525" marR="9525" marT="9525"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0.79</a:t>
                      </a:r>
                    </a:p>
                  </a:txBody>
                  <a:tcPr marL="9525" marR="9525" marT="9525"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0.556</a:t>
                      </a:r>
                    </a:p>
                  </a:txBody>
                  <a:tcPr marL="9525" marR="9525" marT="9525"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2630501549"/>
                  </a:ext>
                </a:extLst>
              </a:tr>
              <a:tr h="253365">
                <a:tc rowSpan="3">
                  <a:txBody>
                    <a:bodyPr/>
                    <a:lstStyle/>
                    <a:p>
                      <a:pPr algn="ctr" fontAlgn="ctr"/>
                      <a:r>
                        <a:rPr lang="en-US" sz="1100" b="0" i="0" u="none" strike="noStrike">
                          <a:solidFill>
                            <a:srgbClr val="000000"/>
                          </a:solidFill>
                          <a:effectLst/>
                          <a:latin typeface="Calibri" panose="020F0502020204030204" pitchFamily="34" charset="0"/>
                        </a:rPr>
                        <a:t>Introitus</a:t>
                      </a:r>
                    </a:p>
                  </a:txBody>
                  <a:tcPr marL="9525" marR="9525" marT="9525" marB="0" anchor="ctr">
                    <a:lnL>
                      <a:noFill/>
                    </a:lnL>
                    <a:lnR>
                      <a:noFill/>
                    </a:lnR>
                    <a:lnT>
                      <a:noFill/>
                    </a:lnT>
                    <a:lnB>
                      <a:noFill/>
                    </a:lnB>
                  </a:tcPr>
                </a:tc>
                <a:tc>
                  <a:txBody>
                    <a:bodyPr/>
                    <a:lstStyle/>
                    <a:p>
                      <a:pPr algn="r" fontAlgn="ctr"/>
                      <a:r>
                        <a:rPr lang="en-US" sz="1100" b="0" i="0" u="none" strike="noStrike">
                          <a:solidFill>
                            <a:srgbClr val="000000"/>
                          </a:solidFill>
                          <a:effectLst/>
                          <a:latin typeface="Calibri" panose="020F0502020204030204" pitchFamily="34" charset="0"/>
                        </a:rPr>
                        <a:t>Type 1 Diabetes</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0.02</a:t>
                      </a:r>
                    </a:p>
                  </a:txBody>
                  <a:tcPr marL="9525" marR="9525" marT="9525"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1.44</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0.1824</a:t>
                      </a: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4022616487"/>
                  </a:ext>
                </a:extLst>
              </a:tr>
              <a:tr h="253365">
                <a:tc vMerge="1">
                  <a:txBody>
                    <a:bodyPr/>
                    <a:lstStyle/>
                    <a:p>
                      <a:endParaRPr lang="en-US"/>
                    </a:p>
                  </a:txBody>
                  <a:tcPr/>
                </a:tc>
                <a:tc>
                  <a:txBody>
                    <a:bodyPr/>
                    <a:lstStyle/>
                    <a:p>
                      <a:pPr algn="r" fontAlgn="ctr"/>
                      <a:r>
                        <a:rPr lang="en-US" sz="1100" b="0" i="0" u="none" strike="noStrike">
                          <a:solidFill>
                            <a:srgbClr val="000000"/>
                          </a:solidFill>
                          <a:effectLst/>
                          <a:latin typeface="Calibri" panose="020F0502020204030204" pitchFamily="34" charset="0"/>
                        </a:rPr>
                        <a:t>Delivery Mode</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0.02</a:t>
                      </a:r>
                    </a:p>
                  </a:txBody>
                  <a:tcPr marL="9525" marR="9525" marT="9525"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1.67</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0.112</a:t>
                      </a: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4107518183"/>
                  </a:ext>
                </a:extLst>
              </a:tr>
              <a:tr h="253365">
                <a:tc vMerge="1">
                  <a:txBody>
                    <a:bodyPr/>
                    <a:lstStyle/>
                    <a:p>
                      <a:endParaRPr lang="en-US"/>
                    </a:p>
                  </a:txBody>
                  <a:tcPr/>
                </a:tc>
                <a:tc>
                  <a:txBody>
                    <a:bodyPr/>
                    <a:lstStyle/>
                    <a:p>
                      <a:pPr algn="r" fontAlgn="ctr"/>
                      <a:r>
                        <a:rPr lang="en-US" sz="1100" b="0" i="0" u="none" strike="noStrike">
                          <a:solidFill>
                            <a:srgbClr val="000000"/>
                          </a:solidFill>
                          <a:effectLst/>
                          <a:latin typeface="Calibri" panose="020F0502020204030204" pitchFamily="34" charset="0"/>
                        </a:rPr>
                        <a:t>1st Tri HbA1C</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0.02</a:t>
                      </a:r>
                    </a:p>
                  </a:txBody>
                  <a:tcPr marL="9525" marR="9525" marT="9525"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1.75</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0.0946</a:t>
                      </a: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617394563"/>
                  </a:ext>
                </a:extLst>
              </a:tr>
              <a:tr h="253365">
                <a:tc rowSpan="3">
                  <a:txBody>
                    <a:bodyPr/>
                    <a:lstStyle/>
                    <a:p>
                      <a:pPr algn="ctr" fontAlgn="ctr"/>
                      <a:r>
                        <a:rPr lang="en-US" sz="1100" b="0" i="0" u="none" strike="noStrike" dirty="0">
                          <a:solidFill>
                            <a:srgbClr val="000000"/>
                          </a:solidFill>
                          <a:effectLst/>
                          <a:latin typeface="Calibri" panose="020F0502020204030204" pitchFamily="34" charset="0"/>
                        </a:rPr>
                        <a:t>Vagina</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panose="020F0502020204030204" pitchFamily="34" charset="0"/>
                        </a:rPr>
                        <a:t>Type 1 Diabetes</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0.01</a:t>
                      </a:r>
                    </a:p>
                  </a:txBody>
                  <a:tcPr marL="9525" marR="9525" marT="9525"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1.14</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0.3226</a:t>
                      </a: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54033784"/>
                  </a:ext>
                </a:extLst>
              </a:tr>
              <a:tr h="253365">
                <a:tc vMerge="1">
                  <a:txBody>
                    <a:bodyPr/>
                    <a:lstStyle/>
                    <a:p>
                      <a:endParaRPr lang="en-US"/>
                    </a:p>
                  </a:txBody>
                  <a:tcPr/>
                </a:tc>
                <a:tc>
                  <a:txBody>
                    <a:bodyPr/>
                    <a:lstStyle/>
                    <a:p>
                      <a:pPr algn="r" fontAlgn="ctr"/>
                      <a:r>
                        <a:rPr lang="en-US" sz="1100" b="0" i="0" u="none" strike="noStrike" dirty="0">
                          <a:solidFill>
                            <a:srgbClr val="000000"/>
                          </a:solidFill>
                          <a:effectLst/>
                          <a:latin typeface="Calibri" panose="020F0502020204030204" pitchFamily="34" charset="0"/>
                        </a:rPr>
                        <a:t>Delivery Mode</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0.02</a:t>
                      </a:r>
                    </a:p>
                  </a:txBody>
                  <a:tcPr marL="9525" marR="9525" marT="9525"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1.73</a:t>
                      </a:r>
                    </a:p>
                  </a:txBody>
                  <a:tcPr marL="9525" marR="9525" marT="9525"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0.1034</a:t>
                      </a:r>
                    </a:p>
                  </a:txBody>
                  <a:tcPr marL="9525" marR="9525" marT="9525" marB="0" anchor="ctr">
                    <a:lnL>
                      <a:noFill/>
                    </a:lnL>
                    <a:lnR>
                      <a:noFill/>
                    </a:lnR>
                    <a:lnT>
                      <a:noFill/>
                    </a:lnT>
                    <a:lnB>
                      <a:noFill/>
                    </a:lnB>
                  </a:tcP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3510702950"/>
                  </a:ext>
                </a:extLst>
              </a:tr>
              <a:tr h="253365">
                <a:tc vMerge="1">
                  <a:txBody>
                    <a:bodyPr/>
                    <a:lstStyle/>
                    <a:p>
                      <a:endParaRPr lang="en-US"/>
                    </a:p>
                  </a:txBody>
                  <a:tcPr/>
                </a:tc>
                <a:tc>
                  <a:txBody>
                    <a:bodyPr/>
                    <a:lstStyle/>
                    <a:p>
                      <a:pPr algn="r" fontAlgn="ctr"/>
                      <a:r>
                        <a:rPr lang="en-US" sz="1100" b="0" i="0" u="none" strike="noStrike">
                          <a:solidFill>
                            <a:srgbClr val="000000"/>
                          </a:solidFill>
                          <a:effectLst/>
                          <a:latin typeface="Calibri" panose="020F0502020204030204" pitchFamily="34" charset="0"/>
                        </a:rPr>
                        <a:t>1st Tri HbA1C</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0.00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0.00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0.45</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0.8508</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3691638598"/>
                  </a:ext>
                </a:extLst>
              </a:tr>
            </a:tbl>
          </a:graphicData>
        </a:graphic>
      </p:graphicFrame>
      <p:sp>
        <p:nvSpPr>
          <p:cNvPr id="32" name="TextBox 31">
            <a:extLst>
              <a:ext uri="{FF2B5EF4-FFF2-40B4-BE49-F238E27FC236}">
                <a16:creationId xmlns:a16="http://schemas.microsoft.com/office/drawing/2014/main" id="{75EFD3D3-E556-BEBA-637F-AD0A903642CB}"/>
              </a:ext>
            </a:extLst>
          </p:cNvPr>
          <p:cNvSpPr txBox="1"/>
          <p:nvPr/>
        </p:nvSpPr>
        <p:spPr>
          <a:xfrm>
            <a:off x="19025" y="2543203"/>
            <a:ext cx="762260" cy="369332"/>
          </a:xfrm>
          <a:prstGeom prst="rect">
            <a:avLst/>
          </a:prstGeom>
          <a:noFill/>
        </p:spPr>
        <p:txBody>
          <a:bodyPr wrap="none" rtlCol="0">
            <a:spAutoFit/>
          </a:bodyPr>
          <a:lstStyle/>
          <a:p>
            <a:r>
              <a:rPr lang="en-US" dirty="0"/>
              <a:t>Cervix</a:t>
            </a:r>
          </a:p>
        </p:txBody>
      </p:sp>
      <p:sp>
        <p:nvSpPr>
          <p:cNvPr id="33" name="TextBox 32">
            <a:extLst>
              <a:ext uri="{FF2B5EF4-FFF2-40B4-BE49-F238E27FC236}">
                <a16:creationId xmlns:a16="http://schemas.microsoft.com/office/drawing/2014/main" id="{F972B09E-0987-01CF-A24B-28B2BEF5BADA}"/>
              </a:ext>
            </a:extLst>
          </p:cNvPr>
          <p:cNvSpPr txBox="1"/>
          <p:nvPr/>
        </p:nvSpPr>
        <p:spPr>
          <a:xfrm>
            <a:off x="19025" y="800963"/>
            <a:ext cx="901978" cy="369332"/>
          </a:xfrm>
          <a:prstGeom prst="rect">
            <a:avLst/>
          </a:prstGeom>
          <a:noFill/>
        </p:spPr>
        <p:txBody>
          <a:bodyPr wrap="none" rtlCol="0">
            <a:spAutoFit/>
          </a:bodyPr>
          <a:lstStyle/>
          <a:p>
            <a:r>
              <a:rPr lang="en-US" dirty="0"/>
              <a:t>Rectum</a:t>
            </a:r>
          </a:p>
        </p:txBody>
      </p:sp>
      <p:sp>
        <p:nvSpPr>
          <p:cNvPr id="34" name="TextBox 33">
            <a:extLst>
              <a:ext uri="{FF2B5EF4-FFF2-40B4-BE49-F238E27FC236}">
                <a16:creationId xmlns:a16="http://schemas.microsoft.com/office/drawing/2014/main" id="{8FD2ECD8-5D79-D471-7170-514E8BA51653}"/>
              </a:ext>
            </a:extLst>
          </p:cNvPr>
          <p:cNvSpPr txBox="1"/>
          <p:nvPr/>
        </p:nvSpPr>
        <p:spPr>
          <a:xfrm>
            <a:off x="19025" y="4150669"/>
            <a:ext cx="1233030" cy="369332"/>
          </a:xfrm>
          <a:prstGeom prst="rect">
            <a:avLst/>
          </a:prstGeom>
          <a:noFill/>
        </p:spPr>
        <p:txBody>
          <a:bodyPr wrap="none" rtlCol="0">
            <a:spAutoFit/>
          </a:bodyPr>
          <a:lstStyle/>
          <a:p>
            <a:r>
              <a:rPr lang="en-US" dirty="0" err="1"/>
              <a:t>MidVaginal</a:t>
            </a:r>
            <a:endParaRPr lang="en-US" dirty="0"/>
          </a:p>
        </p:txBody>
      </p:sp>
      <p:sp>
        <p:nvSpPr>
          <p:cNvPr id="35" name="TextBox 34">
            <a:extLst>
              <a:ext uri="{FF2B5EF4-FFF2-40B4-BE49-F238E27FC236}">
                <a16:creationId xmlns:a16="http://schemas.microsoft.com/office/drawing/2014/main" id="{BD49998C-3B58-5E02-4D3B-4DE2DC5943ED}"/>
              </a:ext>
            </a:extLst>
          </p:cNvPr>
          <p:cNvSpPr txBox="1"/>
          <p:nvPr/>
        </p:nvSpPr>
        <p:spPr>
          <a:xfrm>
            <a:off x="19025" y="5651808"/>
            <a:ext cx="1317401" cy="646331"/>
          </a:xfrm>
          <a:prstGeom prst="rect">
            <a:avLst/>
          </a:prstGeom>
          <a:noFill/>
        </p:spPr>
        <p:txBody>
          <a:bodyPr wrap="square" rtlCol="0">
            <a:spAutoFit/>
          </a:bodyPr>
          <a:lstStyle/>
          <a:p>
            <a:pPr algn="ctr"/>
            <a:r>
              <a:rPr lang="en-US" dirty="0"/>
              <a:t>Vaginal Introitus</a:t>
            </a:r>
          </a:p>
        </p:txBody>
      </p:sp>
      <p:sp>
        <p:nvSpPr>
          <p:cNvPr id="36" name="TextBox 35">
            <a:extLst>
              <a:ext uri="{FF2B5EF4-FFF2-40B4-BE49-F238E27FC236}">
                <a16:creationId xmlns:a16="http://schemas.microsoft.com/office/drawing/2014/main" id="{1BBCA197-F167-0009-A954-33990AEF03C4}"/>
              </a:ext>
            </a:extLst>
          </p:cNvPr>
          <p:cNvSpPr txBox="1"/>
          <p:nvPr/>
        </p:nvSpPr>
        <p:spPr>
          <a:xfrm>
            <a:off x="8783904" y="182938"/>
            <a:ext cx="3670563" cy="369332"/>
          </a:xfrm>
          <a:prstGeom prst="rect">
            <a:avLst/>
          </a:prstGeom>
          <a:noFill/>
        </p:spPr>
        <p:txBody>
          <a:bodyPr wrap="square">
            <a:spAutoFit/>
          </a:bodyPr>
          <a:lstStyle/>
          <a:p>
            <a:pPr algn="ctr" fontAlgn="b"/>
            <a:r>
              <a:rPr lang="en-US" sz="1800" b="0" i="0" u="none" strike="noStrike" dirty="0">
                <a:solidFill>
                  <a:srgbClr val="000000"/>
                </a:solidFill>
                <a:effectLst/>
                <a:latin typeface="Calibri" panose="020F0502020204030204" pitchFamily="34" charset="0"/>
              </a:rPr>
              <a:t>Weighted UniFrac</a:t>
            </a:r>
          </a:p>
        </p:txBody>
      </p:sp>
    </p:spTree>
    <p:extLst>
      <p:ext uri="{BB962C8B-B14F-4D97-AF65-F5344CB8AC3E}">
        <p14:creationId xmlns:p14="http://schemas.microsoft.com/office/powerpoint/2010/main" val="3839365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icture containing diagram&#10;&#10;Description automatically generated">
            <a:extLst>
              <a:ext uri="{FF2B5EF4-FFF2-40B4-BE49-F238E27FC236}">
                <a16:creationId xmlns:a16="http://schemas.microsoft.com/office/drawing/2014/main" id="{ADC86845-60F4-811B-F9B6-DE9FE08B6AB8}"/>
              </a:ext>
            </a:extLst>
          </p:cNvPr>
          <p:cNvPicPr>
            <a:picLocks noChangeAspect="1"/>
          </p:cNvPicPr>
          <p:nvPr/>
        </p:nvPicPr>
        <p:blipFill rotWithShape="1">
          <a:blip r:embed="rId3">
            <a:extLst>
              <a:ext uri="{28A0092B-C50C-407E-A947-70E740481C1C}">
                <a14:useLocalDpi xmlns:a14="http://schemas.microsoft.com/office/drawing/2010/main" val="0"/>
              </a:ext>
            </a:extLst>
          </a:blip>
          <a:srcRect l="4055" t="18734" b="465"/>
          <a:stretch/>
        </p:blipFill>
        <p:spPr>
          <a:xfrm>
            <a:off x="1126339" y="2419006"/>
            <a:ext cx="10527941" cy="2955359"/>
          </a:xfrm>
          <a:prstGeom prst="rect">
            <a:avLst/>
          </a:prstGeom>
        </p:spPr>
      </p:pic>
      <p:pic>
        <p:nvPicPr>
          <p:cNvPr id="26" name="Picture 25" descr="A screenshot of a computer&#10;&#10;Description automatically generated with medium confidence">
            <a:extLst>
              <a:ext uri="{FF2B5EF4-FFF2-40B4-BE49-F238E27FC236}">
                <a16:creationId xmlns:a16="http://schemas.microsoft.com/office/drawing/2014/main" id="{A68BEDD8-4B34-C1FB-0445-583127CA0090}"/>
              </a:ext>
            </a:extLst>
          </p:cNvPr>
          <p:cNvPicPr>
            <a:picLocks noChangeAspect="1"/>
          </p:cNvPicPr>
          <p:nvPr/>
        </p:nvPicPr>
        <p:blipFill rotWithShape="1">
          <a:blip r:embed="rId4">
            <a:extLst>
              <a:ext uri="{28A0092B-C50C-407E-A947-70E740481C1C}">
                <a14:useLocalDpi xmlns:a14="http://schemas.microsoft.com/office/drawing/2010/main" val="0"/>
              </a:ext>
            </a:extLst>
          </a:blip>
          <a:srcRect t="20946" b="21467"/>
          <a:stretch/>
        </p:blipFill>
        <p:spPr>
          <a:xfrm>
            <a:off x="1001126" y="453558"/>
            <a:ext cx="10972822" cy="2106289"/>
          </a:xfrm>
          <a:prstGeom prst="rect">
            <a:avLst/>
          </a:prstGeom>
        </p:spPr>
      </p:pic>
      <p:sp>
        <p:nvSpPr>
          <p:cNvPr id="2" name="TextBox 1">
            <a:extLst>
              <a:ext uri="{FF2B5EF4-FFF2-40B4-BE49-F238E27FC236}">
                <a16:creationId xmlns:a16="http://schemas.microsoft.com/office/drawing/2014/main" id="{9A9AF453-B7B1-FA0F-2672-77DE5A014448}"/>
              </a:ext>
            </a:extLst>
          </p:cNvPr>
          <p:cNvSpPr txBox="1"/>
          <p:nvPr/>
        </p:nvSpPr>
        <p:spPr>
          <a:xfrm>
            <a:off x="32954" y="1346062"/>
            <a:ext cx="1138773" cy="646331"/>
          </a:xfrm>
          <a:prstGeom prst="rect">
            <a:avLst/>
          </a:prstGeom>
          <a:noFill/>
        </p:spPr>
        <p:txBody>
          <a:bodyPr wrap="none" rtlCol="0">
            <a:spAutoFit/>
          </a:bodyPr>
          <a:lstStyle/>
          <a:p>
            <a:r>
              <a:rPr lang="en-US" sz="3600" dirty="0"/>
              <a:t>Stool</a:t>
            </a:r>
          </a:p>
        </p:txBody>
      </p:sp>
      <p:sp>
        <p:nvSpPr>
          <p:cNvPr id="9" name="TextBox 8">
            <a:extLst>
              <a:ext uri="{FF2B5EF4-FFF2-40B4-BE49-F238E27FC236}">
                <a16:creationId xmlns:a16="http://schemas.microsoft.com/office/drawing/2014/main" id="{43B75441-B89A-D369-2F99-96D55D11F958}"/>
              </a:ext>
            </a:extLst>
          </p:cNvPr>
          <p:cNvSpPr txBox="1"/>
          <p:nvPr/>
        </p:nvSpPr>
        <p:spPr>
          <a:xfrm>
            <a:off x="5772" y="3409772"/>
            <a:ext cx="784510" cy="646331"/>
          </a:xfrm>
          <a:prstGeom prst="rect">
            <a:avLst/>
          </a:prstGeom>
          <a:noFill/>
        </p:spPr>
        <p:txBody>
          <a:bodyPr wrap="none" rtlCol="0">
            <a:spAutoFit/>
          </a:bodyPr>
          <a:lstStyle/>
          <a:p>
            <a:r>
              <a:rPr lang="en-US" sz="3600" dirty="0"/>
              <a:t>Ear</a:t>
            </a:r>
          </a:p>
        </p:txBody>
      </p:sp>
      <p:graphicFrame>
        <p:nvGraphicFramePr>
          <p:cNvPr id="10" name="Table 9">
            <a:extLst>
              <a:ext uri="{FF2B5EF4-FFF2-40B4-BE49-F238E27FC236}">
                <a16:creationId xmlns:a16="http://schemas.microsoft.com/office/drawing/2014/main" id="{C6D18B78-AF98-C5B9-2094-FEC790B096C5}"/>
              </a:ext>
            </a:extLst>
          </p:cNvPr>
          <p:cNvGraphicFramePr>
            <a:graphicFrameLocks noGrp="1"/>
          </p:cNvGraphicFramePr>
          <p:nvPr>
            <p:extLst>
              <p:ext uri="{D42A27DB-BD31-4B8C-83A1-F6EECF244321}">
                <p14:modId xmlns:p14="http://schemas.microsoft.com/office/powerpoint/2010/main" val="2687151965"/>
              </p:ext>
            </p:extLst>
          </p:nvPr>
        </p:nvGraphicFramePr>
        <p:xfrm>
          <a:off x="2899415" y="5318760"/>
          <a:ext cx="6662747" cy="1539240"/>
        </p:xfrm>
        <a:graphic>
          <a:graphicData uri="http://schemas.openxmlformats.org/drawingml/2006/table">
            <a:tbl>
              <a:tblPr/>
              <a:tblGrid>
                <a:gridCol w="821436">
                  <a:extLst>
                    <a:ext uri="{9D8B030D-6E8A-4147-A177-3AD203B41FA5}">
                      <a16:colId xmlns:a16="http://schemas.microsoft.com/office/drawing/2014/main" val="2820047802"/>
                    </a:ext>
                  </a:extLst>
                </a:gridCol>
                <a:gridCol w="1106805">
                  <a:extLst>
                    <a:ext uri="{9D8B030D-6E8A-4147-A177-3AD203B41FA5}">
                      <a16:colId xmlns:a16="http://schemas.microsoft.com/office/drawing/2014/main" val="97885875"/>
                    </a:ext>
                  </a:extLst>
                </a:gridCol>
                <a:gridCol w="1582889">
                  <a:extLst>
                    <a:ext uri="{9D8B030D-6E8A-4147-A177-3AD203B41FA5}">
                      <a16:colId xmlns:a16="http://schemas.microsoft.com/office/drawing/2014/main" val="877391744"/>
                    </a:ext>
                  </a:extLst>
                </a:gridCol>
                <a:gridCol w="903288">
                  <a:extLst>
                    <a:ext uri="{9D8B030D-6E8A-4147-A177-3AD203B41FA5}">
                      <a16:colId xmlns:a16="http://schemas.microsoft.com/office/drawing/2014/main" val="3815505503"/>
                    </a:ext>
                  </a:extLst>
                </a:gridCol>
                <a:gridCol w="425450">
                  <a:extLst>
                    <a:ext uri="{9D8B030D-6E8A-4147-A177-3AD203B41FA5}">
                      <a16:colId xmlns:a16="http://schemas.microsoft.com/office/drawing/2014/main" val="3734796092"/>
                    </a:ext>
                  </a:extLst>
                </a:gridCol>
                <a:gridCol w="694309">
                  <a:extLst>
                    <a:ext uri="{9D8B030D-6E8A-4147-A177-3AD203B41FA5}">
                      <a16:colId xmlns:a16="http://schemas.microsoft.com/office/drawing/2014/main" val="2275259356"/>
                    </a:ext>
                  </a:extLst>
                </a:gridCol>
                <a:gridCol w="654558">
                  <a:extLst>
                    <a:ext uri="{9D8B030D-6E8A-4147-A177-3AD203B41FA5}">
                      <a16:colId xmlns:a16="http://schemas.microsoft.com/office/drawing/2014/main" val="2772613126"/>
                    </a:ext>
                  </a:extLst>
                </a:gridCol>
                <a:gridCol w="474012">
                  <a:extLst>
                    <a:ext uri="{9D8B030D-6E8A-4147-A177-3AD203B41FA5}">
                      <a16:colId xmlns:a16="http://schemas.microsoft.com/office/drawing/2014/main" val="1117026819"/>
                    </a:ext>
                  </a:extLst>
                </a:gridCol>
              </a:tblGrid>
              <a:tr h="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gridSpan="4">
                  <a:txBody>
                    <a:bodyPr/>
                    <a:lstStyle/>
                    <a:p>
                      <a:pPr algn="ctr" fontAlgn="b"/>
                      <a:r>
                        <a:rPr lang="en-US" sz="1200" b="0" i="0" u="none" strike="noStrike" dirty="0">
                          <a:solidFill>
                            <a:srgbClr val="000000"/>
                          </a:solidFill>
                          <a:effectLst/>
                          <a:latin typeface="Calibri" panose="020F0502020204030204" pitchFamily="34" charset="0"/>
                        </a:rPr>
                        <a:t>Weighted UniFrac</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992627861"/>
                  </a:ext>
                </a:extLst>
              </a:tr>
              <a:tr h="0">
                <a:tc>
                  <a:txBody>
                    <a:bodyPr/>
                    <a:lstStyle/>
                    <a:p>
                      <a:pPr algn="ctr" fontAlgn="b"/>
                      <a:r>
                        <a:rPr lang="en-US" sz="1200" b="0" i="0" u="none" strike="noStrike" dirty="0">
                          <a:solidFill>
                            <a:srgbClr val="000000"/>
                          </a:solidFill>
                          <a:effectLst/>
                          <a:latin typeface="Calibri" panose="020F0502020204030204" pitchFamily="34" charset="0"/>
                        </a:rPr>
                        <a:t>Host</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Sample Type</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Variable</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effectLst/>
                          <a:latin typeface="Calibri" panose="020F0502020204030204" pitchFamily="34" charset="0"/>
                        </a:rPr>
                        <a:t>SumOfSqs</a:t>
                      </a:r>
                      <a:endParaRPr lang="en-US" sz="1200" b="0" i="0" u="none" strike="noStrike" dirty="0">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R2</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statistic</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effectLst/>
                          <a:latin typeface="Calibri" panose="020F0502020204030204" pitchFamily="34" charset="0"/>
                        </a:rPr>
                        <a:t>p.value</a:t>
                      </a:r>
                      <a:endParaRPr lang="en-US" sz="1200" b="0" i="0" u="none" strike="noStrike" dirty="0">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2651255692"/>
                  </a:ext>
                </a:extLst>
              </a:tr>
              <a:tr h="0">
                <a:tc rowSpan="6">
                  <a:txBody>
                    <a:bodyPr/>
                    <a:lstStyle/>
                    <a:p>
                      <a:pPr algn="ctr" fontAlgn="ctr"/>
                      <a:r>
                        <a:rPr lang="en-US" sz="1200" b="0" i="0" u="none" strike="noStrike">
                          <a:solidFill>
                            <a:srgbClr val="000000"/>
                          </a:solidFill>
                          <a:effectLst/>
                          <a:latin typeface="Calibri" panose="020F0502020204030204" pitchFamily="34" charset="0"/>
                        </a:rPr>
                        <a:t>Neonatal</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rowSpan="3">
                  <a:txBody>
                    <a:bodyPr/>
                    <a:lstStyle/>
                    <a:p>
                      <a:pPr algn="ctr" fontAlgn="ctr"/>
                      <a:r>
                        <a:rPr lang="en-US" sz="1200" b="0" i="0" u="none" strike="noStrike" dirty="0">
                          <a:solidFill>
                            <a:srgbClr val="000000"/>
                          </a:solidFill>
                          <a:effectLst/>
                          <a:latin typeface="Calibri" panose="020F0502020204030204" pitchFamily="34" charset="0"/>
                        </a:rPr>
                        <a:t>Ear</a:t>
                      </a:r>
                    </a:p>
                  </a:txBody>
                  <a:tcPr marL="9525" marR="9525" marT="9525" marB="0" anchor="ctr">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Type 1 Diabetes</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effectLst/>
                          <a:latin typeface="Calibri" panose="020F0502020204030204" pitchFamily="34" charset="0"/>
                        </a:rPr>
                        <a:t>0.01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0.02</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effectLst/>
                          <a:latin typeface="Calibri" panose="020F0502020204030204" pitchFamily="34" charset="0"/>
                        </a:rPr>
                        <a:t>1.76</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0.0831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2516326399"/>
                  </a:ext>
                </a:extLst>
              </a:tr>
              <a:tr h="0">
                <a:tc vMerge="1">
                  <a:txBody>
                    <a:bodyPr/>
                    <a:lstStyle/>
                    <a:p>
                      <a:endParaRPr lang="en-US"/>
                    </a:p>
                  </a:txBody>
                  <a:tcPr/>
                </a:tc>
                <a:tc vMerge="1">
                  <a:txBody>
                    <a:bodyPr/>
                    <a:lstStyle/>
                    <a:p>
                      <a:endParaRPr lang="en-US"/>
                    </a:p>
                  </a:txBody>
                  <a:tcPr/>
                </a:tc>
                <a:tc>
                  <a:txBody>
                    <a:bodyPr/>
                    <a:lstStyle/>
                    <a:p>
                      <a:pPr algn="r" fontAlgn="ctr"/>
                      <a:r>
                        <a:rPr lang="en-US" sz="1200" b="0" i="0" u="none" strike="noStrike">
                          <a:solidFill>
                            <a:srgbClr val="000000"/>
                          </a:solidFill>
                          <a:effectLst/>
                          <a:latin typeface="Calibri" panose="020F0502020204030204" pitchFamily="34" charset="0"/>
                        </a:rPr>
                        <a:t>Delivery Mode</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0.01</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0.02</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2.00</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panose="020F0502020204030204" pitchFamily="34" charset="0"/>
                        </a:rPr>
                        <a:t>0.0508</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panose="020F0502020204030204" pitchFamily="34" charset="0"/>
                        </a:rPr>
                        <a:t>*</a:t>
                      </a:r>
                    </a:p>
                  </a:txBody>
                  <a:tcPr marL="9525" marR="9525" marT="9525" marB="0" anchor="ctr">
                    <a:lnL>
                      <a:noFill/>
                    </a:lnL>
                    <a:lnR>
                      <a:noFill/>
                    </a:lnR>
                    <a:lnT>
                      <a:noFill/>
                    </a:lnT>
                    <a:lnB>
                      <a:noFill/>
                    </a:lnB>
                  </a:tcPr>
                </a:tc>
                <a:extLst>
                  <a:ext uri="{0D108BD9-81ED-4DB2-BD59-A6C34878D82A}">
                    <a16:rowId xmlns:a16="http://schemas.microsoft.com/office/drawing/2014/main" val="1026461230"/>
                  </a:ext>
                </a:extLst>
              </a:tr>
              <a:tr h="0">
                <a:tc vMerge="1">
                  <a:txBody>
                    <a:bodyPr/>
                    <a:lstStyle/>
                    <a:p>
                      <a:endParaRPr lang="en-US"/>
                    </a:p>
                  </a:txBody>
                  <a:tcPr/>
                </a:tc>
                <a:tc vMerge="1">
                  <a:txBody>
                    <a:bodyPr/>
                    <a:lstStyle/>
                    <a:p>
                      <a:endParaRPr lang="en-US"/>
                    </a:p>
                  </a:txBody>
                  <a:tcPr/>
                </a:tc>
                <a:tc>
                  <a:txBody>
                    <a:bodyPr/>
                    <a:lstStyle/>
                    <a:p>
                      <a:pPr algn="r" fontAlgn="ctr"/>
                      <a:r>
                        <a:rPr lang="en-US" sz="1200" b="0" i="0" u="none" strike="noStrike" dirty="0">
                          <a:solidFill>
                            <a:srgbClr val="000000"/>
                          </a:solidFill>
                          <a:effectLst/>
                          <a:latin typeface="Calibri" panose="020F0502020204030204" pitchFamily="34" charset="0"/>
                        </a:rPr>
                        <a:t>1st Tri HbA1C</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0.01</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0.04</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3.20</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0.0076</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a:t>
                      </a:r>
                    </a:p>
                  </a:txBody>
                  <a:tcPr marL="9525" marR="9525" marT="952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8768978"/>
                  </a:ext>
                </a:extLst>
              </a:tr>
              <a:tr h="0">
                <a:tc vMerge="1">
                  <a:txBody>
                    <a:bodyPr/>
                    <a:lstStyle/>
                    <a:p>
                      <a:endParaRPr lang="en-US"/>
                    </a:p>
                  </a:txBody>
                  <a:tcPr/>
                </a:tc>
                <a:tc rowSpan="3">
                  <a:txBody>
                    <a:bodyPr/>
                    <a:lstStyle/>
                    <a:p>
                      <a:pPr algn="ctr" fontAlgn="ctr"/>
                      <a:r>
                        <a:rPr lang="en-US" sz="1200" b="0" i="0" u="none" strike="noStrike">
                          <a:solidFill>
                            <a:srgbClr val="000000"/>
                          </a:solidFill>
                          <a:effectLst/>
                          <a:latin typeface="Calibri" panose="020F0502020204030204" pitchFamily="34" charset="0"/>
                        </a:rPr>
                        <a:t>Stool</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ctr"/>
                      <a:r>
                        <a:rPr lang="en-US" sz="1200" b="0" i="0" u="none" strike="noStrike">
                          <a:solidFill>
                            <a:srgbClr val="000000"/>
                          </a:solidFill>
                          <a:effectLst/>
                          <a:latin typeface="Calibri" panose="020F0502020204030204" pitchFamily="34" charset="0"/>
                        </a:rPr>
                        <a:t>Type 1 Diabetes</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0.00</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0.03</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2.27</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0.0544</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a:t>
                      </a:r>
                    </a:p>
                  </a:txBody>
                  <a:tcPr marL="9525" marR="9525" marT="9525" marB="0" anchor="ctr">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912327498"/>
                  </a:ext>
                </a:extLst>
              </a:tr>
              <a:tr h="0">
                <a:tc vMerge="1">
                  <a:txBody>
                    <a:bodyPr/>
                    <a:lstStyle/>
                    <a:p>
                      <a:endParaRPr lang="en-US"/>
                    </a:p>
                  </a:txBody>
                  <a:tcPr/>
                </a:tc>
                <a:tc vMerge="1">
                  <a:txBody>
                    <a:bodyPr/>
                    <a:lstStyle/>
                    <a:p>
                      <a:endParaRPr lang="en-US"/>
                    </a:p>
                  </a:txBody>
                  <a:tcPr/>
                </a:tc>
                <a:tc>
                  <a:txBody>
                    <a:bodyPr/>
                    <a:lstStyle/>
                    <a:p>
                      <a:pPr algn="r" fontAlgn="ctr"/>
                      <a:r>
                        <a:rPr lang="en-US" sz="1200" b="0" i="0" u="none" strike="noStrike">
                          <a:solidFill>
                            <a:srgbClr val="000000"/>
                          </a:solidFill>
                          <a:effectLst/>
                          <a:latin typeface="Calibri" panose="020F0502020204030204" pitchFamily="34" charset="0"/>
                        </a:rPr>
                        <a:t>Delivery Mode</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0.00</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0.10</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8.16</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0.0001</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panose="020F0502020204030204" pitchFamily="34" charset="0"/>
                        </a:rPr>
                        <a:t>***</a:t>
                      </a:r>
                    </a:p>
                  </a:txBody>
                  <a:tcPr marL="9525" marR="9525" marT="9525" marB="0" anchor="ctr">
                    <a:lnL>
                      <a:noFill/>
                    </a:lnL>
                    <a:lnR>
                      <a:noFill/>
                    </a:lnR>
                    <a:lnT>
                      <a:noFill/>
                    </a:lnT>
                    <a:lnB>
                      <a:noFill/>
                    </a:lnB>
                  </a:tcPr>
                </a:tc>
                <a:extLst>
                  <a:ext uri="{0D108BD9-81ED-4DB2-BD59-A6C34878D82A}">
                    <a16:rowId xmlns:a16="http://schemas.microsoft.com/office/drawing/2014/main" val="3828771465"/>
                  </a:ext>
                </a:extLst>
              </a:tr>
              <a:tr h="0">
                <a:tc vMerge="1">
                  <a:txBody>
                    <a:bodyPr/>
                    <a:lstStyle/>
                    <a:p>
                      <a:endParaRPr lang="en-US"/>
                    </a:p>
                  </a:txBody>
                  <a:tcPr/>
                </a:tc>
                <a:tc vMerge="1">
                  <a:txBody>
                    <a:bodyPr/>
                    <a:lstStyle/>
                    <a:p>
                      <a:endParaRPr lang="en-US"/>
                    </a:p>
                  </a:txBody>
                  <a:tcPr/>
                </a:tc>
                <a:tc>
                  <a:txBody>
                    <a:bodyPr/>
                    <a:lstStyle/>
                    <a:p>
                      <a:pPr algn="r" fontAlgn="ctr"/>
                      <a:r>
                        <a:rPr lang="en-US" sz="1200" b="0" i="0" u="none" strike="noStrike">
                          <a:solidFill>
                            <a:srgbClr val="000000"/>
                          </a:solidFill>
                          <a:effectLst/>
                          <a:latin typeface="Calibri" panose="020F0502020204030204" pitchFamily="34" charset="0"/>
                        </a:rPr>
                        <a:t>1st Tri HbA1C</a:t>
                      </a:r>
                    </a:p>
                  </a:txBody>
                  <a:tcPr marL="9525" marR="9525" marT="9525" marB="0" anchor="ctr">
                    <a:lnL>
                      <a:noFill/>
                    </a:lnL>
                    <a:lnR>
                      <a:noFill/>
                    </a:lnR>
                    <a:lnT>
                      <a:noFill/>
                    </a:lnT>
                    <a:lnB>
                      <a:noFill/>
                    </a:lnB>
                  </a:tcPr>
                </a:tc>
                <a:tc>
                  <a:txBody>
                    <a:bodyPr/>
                    <a:lstStyle/>
                    <a:p>
                      <a:pPr algn="ctr" fontAlgn="ctr"/>
                      <a:r>
                        <a:rPr lang="en-US" sz="1200" b="0" i="0" u="none" strike="noStrike" dirty="0">
                          <a:solidFill>
                            <a:srgbClr val="000000"/>
                          </a:solidFill>
                          <a:effectLst/>
                          <a:latin typeface="Calibri" panose="020F0502020204030204" pitchFamily="34" charset="0"/>
                        </a:rPr>
                        <a:t>0.00</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0.01</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0.63</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0.6338</a:t>
                      </a:r>
                    </a:p>
                  </a:txBody>
                  <a:tcPr marL="9525" marR="9525" marT="9525" marB="0" anchor="ctr">
                    <a:lnL>
                      <a:noFill/>
                    </a:lnL>
                    <a:lnR>
                      <a:noFill/>
                    </a:lnR>
                    <a:lnT>
                      <a:noFill/>
                    </a:lnT>
                    <a:lnB>
                      <a:noFill/>
                    </a:lnB>
                  </a:tcPr>
                </a:tc>
                <a:tc>
                  <a:txBody>
                    <a:bodyPr/>
                    <a:lstStyle/>
                    <a:p>
                      <a:pPr algn="ctr" fontAlgn="ctr"/>
                      <a:endParaRPr lang="en-US" sz="12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3806247990"/>
                  </a:ext>
                </a:extLst>
              </a:tr>
            </a:tbl>
          </a:graphicData>
        </a:graphic>
      </p:graphicFrame>
      <p:sp>
        <p:nvSpPr>
          <p:cNvPr id="12" name="TextBox 11">
            <a:extLst>
              <a:ext uri="{FF2B5EF4-FFF2-40B4-BE49-F238E27FC236}">
                <a16:creationId xmlns:a16="http://schemas.microsoft.com/office/drawing/2014/main" id="{6660CDE9-1A3E-71F6-F4C8-22C864CBFDB5}"/>
              </a:ext>
            </a:extLst>
          </p:cNvPr>
          <p:cNvSpPr txBox="1"/>
          <p:nvPr/>
        </p:nvSpPr>
        <p:spPr>
          <a:xfrm>
            <a:off x="5722957" y="4430103"/>
            <a:ext cx="1745392" cy="276999"/>
          </a:xfrm>
          <a:prstGeom prst="rect">
            <a:avLst/>
          </a:prstGeom>
          <a:noFill/>
        </p:spPr>
        <p:txBody>
          <a:bodyPr wrap="square">
            <a:spAutoFit/>
          </a:bodyPr>
          <a:lstStyle/>
          <a:p>
            <a:r>
              <a:rPr lang="en-US" sz="1200" b="1" i="0" u="none" strike="noStrike" dirty="0">
                <a:solidFill>
                  <a:srgbClr val="000000"/>
                </a:solidFill>
                <a:effectLst/>
                <a:latin typeface="Calibri" panose="020F0502020204030204" pitchFamily="34" charset="0"/>
              </a:rPr>
              <a:t>PERMANOVA = 0.0508 *</a:t>
            </a:r>
            <a:endParaRPr lang="en-US" sz="1200" b="1" dirty="0"/>
          </a:p>
        </p:txBody>
      </p:sp>
      <p:sp>
        <p:nvSpPr>
          <p:cNvPr id="14" name="TextBox 13">
            <a:extLst>
              <a:ext uri="{FF2B5EF4-FFF2-40B4-BE49-F238E27FC236}">
                <a16:creationId xmlns:a16="http://schemas.microsoft.com/office/drawing/2014/main" id="{C19EEA7C-EA22-1F68-8372-D9C897A5B311}"/>
              </a:ext>
            </a:extLst>
          </p:cNvPr>
          <p:cNvSpPr txBox="1"/>
          <p:nvPr/>
        </p:nvSpPr>
        <p:spPr>
          <a:xfrm>
            <a:off x="9591893" y="4512277"/>
            <a:ext cx="1909563" cy="276999"/>
          </a:xfrm>
          <a:prstGeom prst="rect">
            <a:avLst/>
          </a:prstGeom>
          <a:noFill/>
        </p:spPr>
        <p:txBody>
          <a:bodyPr wrap="square">
            <a:spAutoFit/>
          </a:bodyPr>
          <a:lstStyle/>
          <a:p>
            <a:r>
              <a:rPr lang="en-US" sz="1200" b="1" i="0" u="none" strike="noStrike" dirty="0">
                <a:solidFill>
                  <a:srgbClr val="000000"/>
                </a:solidFill>
                <a:effectLst/>
                <a:latin typeface="Calibri" panose="020F0502020204030204" pitchFamily="34" charset="0"/>
              </a:rPr>
              <a:t>PERMANOVA = 0.0076 **</a:t>
            </a:r>
            <a:endParaRPr lang="en-US" sz="1200" b="1" dirty="0"/>
          </a:p>
        </p:txBody>
      </p:sp>
      <p:sp>
        <p:nvSpPr>
          <p:cNvPr id="15" name="TextBox 14">
            <a:extLst>
              <a:ext uri="{FF2B5EF4-FFF2-40B4-BE49-F238E27FC236}">
                <a16:creationId xmlns:a16="http://schemas.microsoft.com/office/drawing/2014/main" id="{759D5447-227B-3157-6919-6B11A5DAFA19}"/>
              </a:ext>
            </a:extLst>
          </p:cNvPr>
          <p:cNvSpPr txBox="1"/>
          <p:nvPr/>
        </p:nvSpPr>
        <p:spPr>
          <a:xfrm>
            <a:off x="5698244" y="1844463"/>
            <a:ext cx="2141575" cy="276999"/>
          </a:xfrm>
          <a:prstGeom prst="rect">
            <a:avLst/>
          </a:prstGeom>
          <a:noFill/>
        </p:spPr>
        <p:txBody>
          <a:bodyPr wrap="square">
            <a:spAutoFit/>
          </a:bodyPr>
          <a:lstStyle/>
          <a:p>
            <a:r>
              <a:rPr lang="en-US" sz="1200" b="1" i="0" u="none" strike="noStrike" dirty="0">
                <a:solidFill>
                  <a:srgbClr val="000000"/>
                </a:solidFill>
                <a:effectLst/>
                <a:latin typeface="Calibri" panose="020F0502020204030204" pitchFamily="34" charset="0"/>
              </a:rPr>
              <a:t>PERMANOVA  &lt; 0.0001 ***</a:t>
            </a:r>
            <a:endParaRPr lang="en-US" sz="1200" b="1" dirty="0"/>
          </a:p>
        </p:txBody>
      </p:sp>
      <p:sp>
        <p:nvSpPr>
          <p:cNvPr id="17" name="TextBox 16">
            <a:extLst>
              <a:ext uri="{FF2B5EF4-FFF2-40B4-BE49-F238E27FC236}">
                <a16:creationId xmlns:a16="http://schemas.microsoft.com/office/drawing/2014/main" id="{9929BA94-35C7-667D-ABF3-07FD5AA02AA9}"/>
              </a:ext>
            </a:extLst>
          </p:cNvPr>
          <p:cNvSpPr txBox="1"/>
          <p:nvPr/>
        </p:nvSpPr>
        <p:spPr>
          <a:xfrm>
            <a:off x="2390809" y="1820370"/>
            <a:ext cx="1745392" cy="276999"/>
          </a:xfrm>
          <a:prstGeom prst="rect">
            <a:avLst/>
          </a:prstGeom>
          <a:noFill/>
        </p:spPr>
        <p:txBody>
          <a:bodyPr wrap="square">
            <a:spAutoFit/>
          </a:bodyPr>
          <a:lstStyle/>
          <a:p>
            <a:r>
              <a:rPr lang="en-US" sz="1200" b="1" i="0" u="none" strike="noStrike" dirty="0">
                <a:solidFill>
                  <a:srgbClr val="000000"/>
                </a:solidFill>
                <a:effectLst/>
                <a:latin typeface="Calibri" panose="020F0502020204030204" pitchFamily="34" charset="0"/>
              </a:rPr>
              <a:t>PERMANOVA = 0.0544 *</a:t>
            </a:r>
            <a:endParaRPr lang="en-US" sz="1200" b="1" dirty="0"/>
          </a:p>
        </p:txBody>
      </p:sp>
      <p:sp>
        <p:nvSpPr>
          <p:cNvPr id="18" name="TextBox 17">
            <a:extLst>
              <a:ext uri="{FF2B5EF4-FFF2-40B4-BE49-F238E27FC236}">
                <a16:creationId xmlns:a16="http://schemas.microsoft.com/office/drawing/2014/main" id="{E194D6CA-0D00-CB98-7C73-E3CF5A689814}"/>
              </a:ext>
            </a:extLst>
          </p:cNvPr>
          <p:cNvSpPr txBox="1"/>
          <p:nvPr/>
        </p:nvSpPr>
        <p:spPr>
          <a:xfrm>
            <a:off x="4256369" y="-75926"/>
            <a:ext cx="3679263" cy="646331"/>
          </a:xfrm>
          <a:prstGeom prst="rect">
            <a:avLst/>
          </a:prstGeom>
          <a:noFill/>
        </p:spPr>
        <p:txBody>
          <a:bodyPr wrap="square">
            <a:spAutoFit/>
          </a:bodyPr>
          <a:lstStyle/>
          <a:p>
            <a:pPr algn="ctr"/>
            <a:r>
              <a:rPr lang="en-US" sz="3600" i="0" u="none" strike="noStrike" dirty="0">
                <a:solidFill>
                  <a:srgbClr val="000000"/>
                </a:solidFill>
                <a:effectLst/>
                <a:latin typeface="Calibri" panose="020F0502020204030204" pitchFamily="34" charset="0"/>
              </a:rPr>
              <a:t>Weighted UniFrac</a:t>
            </a:r>
            <a:endParaRPr lang="en-US" sz="3600" dirty="0"/>
          </a:p>
        </p:txBody>
      </p:sp>
    </p:spTree>
    <p:extLst>
      <p:ext uri="{BB962C8B-B14F-4D97-AF65-F5344CB8AC3E}">
        <p14:creationId xmlns:p14="http://schemas.microsoft.com/office/powerpoint/2010/main" val="3749196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a:extLst>
              <a:ext uri="{FF2B5EF4-FFF2-40B4-BE49-F238E27FC236}">
                <a16:creationId xmlns:a16="http://schemas.microsoft.com/office/drawing/2014/main" id="{3766DD26-0D4B-459F-97C9-E69B60192A8A}"/>
              </a:ext>
            </a:extLst>
          </p:cNvPr>
          <p:cNvSpPr txBox="1"/>
          <p:nvPr/>
        </p:nvSpPr>
        <p:spPr>
          <a:xfrm>
            <a:off x="77117" y="55081"/>
            <a:ext cx="3993914" cy="400110"/>
          </a:xfrm>
          <a:prstGeom prst="rect">
            <a:avLst/>
          </a:prstGeom>
          <a:noFill/>
        </p:spPr>
        <p:txBody>
          <a:bodyPr wrap="none" rtlCol="0">
            <a:spAutoFit/>
          </a:bodyPr>
          <a:lstStyle/>
          <a:p>
            <a:r>
              <a:rPr lang="pl-PL" sz="2000" b="1" dirty="0" err="1"/>
              <a:t>Alpha</a:t>
            </a:r>
            <a:r>
              <a:rPr lang="pl-PL" sz="2000" b="1" dirty="0"/>
              <a:t> </a:t>
            </a:r>
            <a:r>
              <a:rPr lang="pl-PL" sz="2000" b="1" dirty="0" err="1"/>
              <a:t>diversity</a:t>
            </a:r>
            <a:r>
              <a:rPr lang="pl-PL" sz="2000" b="1" dirty="0"/>
              <a:t> </a:t>
            </a:r>
            <a:r>
              <a:rPr lang="pl-PL" sz="2000" b="1" dirty="0" err="1"/>
              <a:t>estimates</a:t>
            </a:r>
            <a:r>
              <a:rPr lang="pl-PL" sz="2000" b="1" dirty="0"/>
              <a:t> </a:t>
            </a:r>
            <a:r>
              <a:rPr lang="pl-PL" sz="2000" dirty="0"/>
              <a:t>(Shannon)</a:t>
            </a:r>
          </a:p>
        </p:txBody>
      </p:sp>
      <p:sp>
        <p:nvSpPr>
          <p:cNvPr id="22" name="TextBox 21">
            <a:extLst>
              <a:ext uri="{FF2B5EF4-FFF2-40B4-BE49-F238E27FC236}">
                <a16:creationId xmlns:a16="http://schemas.microsoft.com/office/drawing/2014/main" id="{92187E0B-7D0C-40D3-A97C-AF091D7D24C5}"/>
              </a:ext>
            </a:extLst>
          </p:cNvPr>
          <p:cNvSpPr txBox="1"/>
          <p:nvPr/>
        </p:nvSpPr>
        <p:spPr>
          <a:xfrm>
            <a:off x="3048828" y="1166843"/>
            <a:ext cx="6097656" cy="4524315"/>
          </a:xfrm>
          <a:prstGeom prst="rect">
            <a:avLst/>
          </a:prstGeom>
          <a:noFill/>
        </p:spPr>
        <p:txBody>
          <a:bodyPr wrap="square">
            <a:spAutoFit/>
          </a:bodyPr>
          <a:lstStyle/>
          <a:p>
            <a:r>
              <a:rPr lang="en-US" dirty="0"/>
              <a:t>library(microbiome)</a:t>
            </a:r>
          </a:p>
          <a:p>
            <a:r>
              <a:rPr lang="en-US" dirty="0"/>
              <a:t>library(</a:t>
            </a:r>
            <a:r>
              <a:rPr lang="en-US" dirty="0" err="1"/>
              <a:t>ggpubr</a:t>
            </a:r>
            <a:r>
              <a:rPr lang="en-US" dirty="0"/>
              <a:t>)</a:t>
            </a:r>
          </a:p>
          <a:p>
            <a:r>
              <a:rPr lang="en-US" dirty="0" err="1"/>
              <a:t>sam</a:t>
            </a:r>
            <a:r>
              <a:rPr lang="en-US" dirty="0"/>
              <a:t>&lt;-</a:t>
            </a:r>
            <a:r>
              <a:rPr lang="en-US" dirty="0" err="1"/>
              <a:t>data.frame</a:t>
            </a:r>
            <a:r>
              <a:rPr lang="en-US" dirty="0"/>
              <a:t>(</a:t>
            </a:r>
            <a:r>
              <a:rPr lang="en-US" dirty="0" err="1"/>
              <a:t>sample_data</a:t>
            </a:r>
            <a:r>
              <a:rPr lang="en-US" dirty="0"/>
              <a:t>(</a:t>
            </a:r>
            <a:r>
              <a:rPr lang="en-US" dirty="0" err="1"/>
              <a:t>ASV_physeq_core</a:t>
            </a:r>
            <a:r>
              <a:rPr lang="en-US" dirty="0"/>
              <a:t>))</a:t>
            </a:r>
          </a:p>
          <a:p>
            <a:r>
              <a:rPr lang="en-US" dirty="0"/>
              <a:t>alpha&lt;-alpha(x = </a:t>
            </a:r>
            <a:r>
              <a:rPr lang="en-US" dirty="0" err="1"/>
              <a:t>ASV_physeq_core,index</a:t>
            </a:r>
            <a:r>
              <a:rPr lang="en-US" dirty="0"/>
              <a:t> = "</a:t>
            </a:r>
            <a:r>
              <a:rPr lang="en-US" dirty="0" err="1"/>
              <a:t>shannon</a:t>
            </a:r>
            <a:r>
              <a:rPr lang="en-US" dirty="0"/>
              <a:t>")</a:t>
            </a:r>
          </a:p>
          <a:p>
            <a:r>
              <a:rPr lang="en-US" dirty="0" err="1"/>
              <a:t>sam$shannon</a:t>
            </a:r>
            <a:r>
              <a:rPr lang="en-US" dirty="0"/>
              <a:t>&lt;-</a:t>
            </a:r>
            <a:r>
              <a:rPr lang="en-US" dirty="0" err="1"/>
              <a:t>alpha$diversity_shannon</a:t>
            </a:r>
            <a:endParaRPr lang="en-US" dirty="0"/>
          </a:p>
          <a:p>
            <a:r>
              <a:rPr lang="en-US" dirty="0" err="1"/>
              <a:t>ggviolin</a:t>
            </a:r>
            <a:r>
              <a:rPr lang="en-US" dirty="0"/>
              <a:t>(</a:t>
            </a:r>
            <a:r>
              <a:rPr lang="en-US" dirty="0" err="1"/>
              <a:t>sam</a:t>
            </a:r>
            <a:r>
              <a:rPr lang="en-US" dirty="0"/>
              <a:t>, x = "disease", y = "</a:t>
            </a:r>
            <a:r>
              <a:rPr lang="en-US" dirty="0" err="1"/>
              <a:t>shannon</a:t>
            </a:r>
            <a:r>
              <a:rPr lang="en-US" dirty="0"/>
              <a:t>", fill = "disease",</a:t>
            </a:r>
          </a:p>
          <a:p>
            <a:r>
              <a:rPr lang="en-US" dirty="0"/>
              <a:t>         palette =c("#61D04F","#2297E6"),</a:t>
            </a:r>
            <a:r>
              <a:rPr lang="en-US" dirty="0" err="1"/>
              <a:t>theme_bw</a:t>
            </a:r>
            <a:r>
              <a:rPr lang="en-US" dirty="0"/>
              <a:t>()+</a:t>
            </a:r>
          </a:p>
          <a:p>
            <a:r>
              <a:rPr lang="en-US" dirty="0"/>
              <a:t>         add = "boxplot", </a:t>
            </a:r>
            <a:r>
              <a:rPr lang="en-US" dirty="0" err="1"/>
              <a:t>add.params</a:t>
            </a:r>
            <a:r>
              <a:rPr lang="en-US" dirty="0"/>
              <a:t> = list(fill = "white"))+</a:t>
            </a:r>
          </a:p>
          <a:p>
            <a:r>
              <a:rPr lang="en-US" dirty="0"/>
              <a:t>  </a:t>
            </a:r>
            <a:r>
              <a:rPr lang="en-US" dirty="0" err="1"/>
              <a:t>stat_compare_means</a:t>
            </a:r>
            <a:r>
              <a:rPr lang="en-US" dirty="0"/>
              <a:t>(comparisons = </a:t>
            </a:r>
            <a:r>
              <a:rPr lang="en-US" dirty="0" err="1"/>
              <a:t>my_comparisons</a:t>
            </a:r>
            <a:r>
              <a:rPr lang="en-US" dirty="0"/>
              <a:t>, label = "</a:t>
            </a:r>
            <a:r>
              <a:rPr lang="en-US" dirty="0" err="1"/>
              <a:t>p.signif</a:t>
            </a:r>
            <a:r>
              <a:rPr lang="en-US" dirty="0"/>
              <a:t>")+ # Add significance levels</a:t>
            </a:r>
          </a:p>
          <a:p>
            <a:r>
              <a:rPr lang="en-US" dirty="0"/>
              <a:t>  </a:t>
            </a:r>
            <a:r>
              <a:rPr lang="en-US" dirty="0" err="1"/>
              <a:t>stat_compare_means</a:t>
            </a:r>
            <a:r>
              <a:rPr lang="en-US" dirty="0"/>
              <a:t>(</a:t>
            </a:r>
            <a:r>
              <a:rPr lang="en-US" dirty="0" err="1"/>
              <a:t>label.y</a:t>
            </a:r>
            <a:r>
              <a:rPr lang="en-US" dirty="0"/>
              <a:t> = 10) +</a:t>
            </a:r>
            <a:r>
              <a:rPr lang="en-US" dirty="0" err="1"/>
              <a:t>facet_grid</a:t>
            </a:r>
            <a:r>
              <a:rPr lang="en-US" dirty="0"/>
              <a:t>(facets = ~</a:t>
            </a:r>
            <a:r>
              <a:rPr lang="en-US" dirty="0" err="1"/>
              <a:t>SampleType</a:t>
            </a:r>
            <a:r>
              <a:rPr lang="en-US" dirty="0"/>
              <a:t>)                                     # Add global the p-value </a:t>
            </a:r>
          </a:p>
          <a:p>
            <a:endParaRPr lang="en-US" dirty="0"/>
          </a:p>
          <a:p>
            <a:endParaRPr lang="en-US" dirty="0"/>
          </a:p>
          <a:p>
            <a:endParaRPr lang="en-US" dirty="0"/>
          </a:p>
          <a:p>
            <a:endParaRPr lang="en-US" dirty="0"/>
          </a:p>
        </p:txBody>
      </p:sp>
      <p:pic>
        <p:nvPicPr>
          <p:cNvPr id="5" name="Picture 4" descr="A close up of a map&#10;&#10;Description automatically generated">
            <a:extLst>
              <a:ext uri="{FF2B5EF4-FFF2-40B4-BE49-F238E27FC236}">
                <a16:creationId xmlns:a16="http://schemas.microsoft.com/office/drawing/2014/main" id="{8B448193-A291-4114-AE8B-894F38F80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966" y="671127"/>
            <a:ext cx="11060068" cy="5515745"/>
          </a:xfrm>
          <a:prstGeom prst="rect">
            <a:avLst/>
          </a:prstGeom>
        </p:spPr>
      </p:pic>
    </p:spTree>
    <p:extLst>
      <p:ext uri="{BB962C8B-B14F-4D97-AF65-F5344CB8AC3E}">
        <p14:creationId xmlns:p14="http://schemas.microsoft.com/office/powerpoint/2010/main" val="1928944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9B92C5E-884D-43DA-DB3A-3AD2890D8BFD}"/>
              </a:ext>
            </a:extLst>
          </p:cNvPr>
          <p:cNvGrpSpPr>
            <a:grpSpLocks noChangeAspect="1"/>
          </p:cNvGrpSpPr>
          <p:nvPr/>
        </p:nvGrpSpPr>
        <p:grpSpPr>
          <a:xfrm>
            <a:off x="706301" y="0"/>
            <a:ext cx="10026152" cy="5487352"/>
            <a:chOff x="0" y="818290"/>
            <a:chExt cx="7772400" cy="4253865"/>
          </a:xfrm>
        </p:grpSpPr>
        <p:pic>
          <p:nvPicPr>
            <p:cNvPr id="4" name="Picture 3">
              <a:extLst>
                <a:ext uri="{FF2B5EF4-FFF2-40B4-BE49-F238E27FC236}">
                  <a16:creationId xmlns:a16="http://schemas.microsoft.com/office/drawing/2014/main" id="{D3D1E59C-25A6-5242-8F20-8BC37890ECB3}"/>
                </a:ext>
              </a:extLst>
            </p:cNvPr>
            <p:cNvPicPr>
              <a:picLocks noChangeAspect="1"/>
            </p:cNvPicPr>
            <p:nvPr/>
          </p:nvPicPr>
          <p:blipFill rotWithShape="1">
            <a:blip r:embed="rId3"/>
            <a:srcRect r="23823" b="1176"/>
            <a:stretch/>
          </p:blipFill>
          <p:spPr>
            <a:xfrm>
              <a:off x="4229727" y="818290"/>
              <a:ext cx="3542673" cy="4203859"/>
            </a:xfrm>
            <a:prstGeom prst="rect">
              <a:avLst/>
            </a:prstGeom>
          </p:spPr>
        </p:pic>
        <p:pic>
          <p:nvPicPr>
            <p:cNvPr id="5" name="Picture 4">
              <a:extLst>
                <a:ext uri="{FF2B5EF4-FFF2-40B4-BE49-F238E27FC236}">
                  <a16:creationId xmlns:a16="http://schemas.microsoft.com/office/drawing/2014/main" id="{3312B9EA-3F04-5F45-3C4D-E5D7F0BE8BA3}"/>
                </a:ext>
              </a:extLst>
            </p:cNvPr>
            <p:cNvPicPr>
              <a:picLocks noChangeAspect="1"/>
            </p:cNvPicPr>
            <p:nvPr/>
          </p:nvPicPr>
          <p:blipFill rotWithShape="1">
            <a:blip r:embed="rId4"/>
            <a:srcRect r="16395"/>
            <a:stretch/>
          </p:blipFill>
          <p:spPr>
            <a:xfrm>
              <a:off x="0" y="818290"/>
              <a:ext cx="3885331" cy="4203859"/>
            </a:xfrm>
            <a:prstGeom prst="rect">
              <a:avLst/>
            </a:prstGeom>
          </p:spPr>
        </p:pic>
        <p:pic>
          <p:nvPicPr>
            <p:cNvPr id="7" name="Picture 6">
              <a:extLst>
                <a:ext uri="{FF2B5EF4-FFF2-40B4-BE49-F238E27FC236}">
                  <a16:creationId xmlns:a16="http://schemas.microsoft.com/office/drawing/2014/main" id="{C48B6E79-CE19-AAC5-EB44-F8C788F0242A}"/>
                </a:ext>
              </a:extLst>
            </p:cNvPr>
            <p:cNvPicPr>
              <a:picLocks noChangeAspect="1"/>
            </p:cNvPicPr>
            <p:nvPr/>
          </p:nvPicPr>
          <p:blipFill>
            <a:blip r:embed="rId5"/>
            <a:stretch>
              <a:fillRect/>
            </a:stretch>
          </p:blipFill>
          <p:spPr>
            <a:xfrm>
              <a:off x="3583512" y="3691982"/>
              <a:ext cx="1566863" cy="1380173"/>
            </a:xfrm>
            <a:prstGeom prst="rect">
              <a:avLst/>
            </a:prstGeom>
          </p:spPr>
        </p:pic>
      </p:grpSp>
      <p:graphicFrame>
        <p:nvGraphicFramePr>
          <p:cNvPr id="8" name="Table 7">
            <a:extLst>
              <a:ext uri="{FF2B5EF4-FFF2-40B4-BE49-F238E27FC236}">
                <a16:creationId xmlns:a16="http://schemas.microsoft.com/office/drawing/2014/main" id="{1ECEACAC-FA1A-4BE1-60A2-90C195955079}"/>
              </a:ext>
            </a:extLst>
          </p:cNvPr>
          <p:cNvGraphicFramePr>
            <a:graphicFrameLocks noGrp="1"/>
          </p:cNvGraphicFramePr>
          <p:nvPr>
            <p:extLst>
              <p:ext uri="{D42A27DB-BD31-4B8C-83A1-F6EECF244321}">
                <p14:modId xmlns:p14="http://schemas.microsoft.com/office/powerpoint/2010/main" val="1576193261"/>
              </p:ext>
            </p:extLst>
          </p:nvPr>
        </p:nvGraphicFramePr>
        <p:xfrm>
          <a:off x="1459547" y="5431552"/>
          <a:ext cx="9272906" cy="1393872"/>
        </p:xfrm>
        <a:graphic>
          <a:graphicData uri="http://schemas.openxmlformats.org/drawingml/2006/table">
            <a:tbl>
              <a:tblPr/>
              <a:tblGrid>
                <a:gridCol w="826638">
                  <a:extLst>
                    <a:ext uri="{9D8B030D-6E8A-4147-A177-3AD203B41FA5}">
                      <a16:colId xmlns:a16="http://schemas.microsoft.com/office/drawing/2014/main" val="3369962280"/>
                    </a:ext>
                  </a:extLst>
                </a:gridCol>
                <a:gridCol w="1513374">
                  <a:extLst>
                    <a:ext uri="{9D8B030D-6E8A-4147-A177-3AD203B41FA5}">
                      <a16:colId xmlns:a16="http://schemas.microsoft.com/office/drawing/2014/main" val="4064759729"/>
                    </a:ext>
                  </a:extLst>
                </a:gridCol>
                <a:gridCol w="1090721">
                  <a:extLst>
                    <a:ext uri="{9D8B030D-6E8A-4147-A177-3AD203B41FA5}">
                      <a16:colId xmlns:a16="http://schemas.microsoft.com/office/drawing/2014/main" val="436662808"/>
                    </a:ext>
                  </a:extLst>
                </a:gridCol>
                <a:gridCol w="858943">
                  <a:extLst>
                    <a:ext uri="{9D8B030D-6E8A-4147-A177-3AD203B41FA5}">
                      <a16:colId xmlns:a16="http://schemas.microsoft.com/office/drawing/2014/main" val="4140053293"/>
                    </a:ext>
                  </a:extLst>
                </a:gridCol>
                <a:gridCol w="1281597">
                  <a:extLst>
                    <a:ext uri="{9D8B030D-6E8A-4147-A177-3AD203B41FA5}">
                      <a16:colId xmlns:a16="http://schemas.microsoft.com/office/drawing/2014/main" val="3242477646"/>
                    </a:ext>
                  </a:extLst>
                </a:gridCol>
                <a:gridCol w="848717">
                  <a:extLst>
                    <a:ext uri="{9D8B030D-6E8A-4147-A177-3AD203B41FA5}">
                      <a16:colId xmlns:a16="http://schemas.microsoft.com/office/drawing/2014/main" val="684310149"/>
                    </a:ext>
                  </a:extLst>
                </a:gridCol>
                <a:gridCol w="726010">
                  <a:extLst>
                    <a:ext uri="{9D8B030D-6E8A-4147-A177-3AD203B41FA5}">
                      <a16:colId xmlns:a16="http://schemas.microsoft.com/office/drawing/2014/main" val="3972483747"/>
                    </a:ext>
                  </a:extLst>
                </a:gridCol>
                <a:gridCol w="1063453">
                  <a:extLst>
                    <a:ext uri="{9D8B030D-6E8A-4147-A177-3AD203B41FA5}">
                      <a16:colId xmlns:a16="http://schemas.microsoft.com/office/drawing/2014/main" val="2798337501"/>
                    </a:ext>
                  </a:extLst>
                </a:gridCol>
                <a:gridCol w="1063453">
                  <a:extLst>
                    <a:ext uri="{9D8B030D-6E8A-4147-A177-3AD203B41FA5}">
                      <a16:colId xmlns:a16="http://schemas.microsoft.com/office/drawing/2014/main" val="177343815"/>
                    </a:ext>
                  </a:extLst>
                </a:gridCol>
              </a:tblGrid>
              <a:tr h="120879">
                <a:tc>
                  <a:txBody>
                    <a:bodyPr/>
                    <a:lstStyle/>
                    <a:p>
                      <a:pPr algn="l" fontAlgn="b"/>
                      <a:r>
                        <a:rPr lang="en-US" sz="1100" b="0" i="0" u="none" strike="noStrike" dirty="0">
                          <a:solidFill>
                            <a:srgbClr val="000000"/>
                          </a:solidFill>
                          <a:effectLst/>
                          <a:latin typeface="Calibri" panose="020F0502020204030204" pitchFamily="34" charset="0"/>
                        </a:rPr>
                        <a:t>Sample Type</a:t>
                      </a:r>
                    </a:p>
                  </a:txBody>
                  <a:tcPr marL="7536" marR="7536" marT="7536"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Taxon</a:t>
                      </a:r>
                    </a:p>
                  </a:txBody>
                  <a:tcPr marL="7536" marR="7536" marT="7536"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Treatment 1</a:t>
                      </a:r>
                    </a:p>
                  </a:txBody>
                  <a:tcPr marL="7536" marR="7536" marT="7536"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Treatment 2</a:t>
                      </a:r>
                    </a:p>
                  </a:txBody>
                  <a:tcPr marL="7536" marR="7536" marT="7536"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Log</a:t>
                      </a:r>
                      <a:r>
                        <a:rPr lang="en-US" sz="1100" b="0" i="0" u="none" strike="noStrike" baseline="-25000" dirty="0">
                          <a:solidFill>
                            <a:srgbClr val="000000"/>
                          </a:solidFill>
                          <a:effectLst/>
                          <a:latin typeface="Calibri" panose="020F0502020204030204" pitchFamily="34" charset="0"/>
                        </a:rPr>
                        <a:t>2</a:t>
                      </a:r>
                      <a:r>
                        <a:rPr lang="en-US" sz="1100" b="0" i="0" u="none" strike="noStrike" dirty="0">
                          <a:solidFill>
                            <a:srgbClr val="000000"/>
                          </a:solidFill>
                          <a:effectLst/>
                          <a:latin typeface="Calibri" panose="020F0502020204030204" pitchFamily="34" charset="0"/>
                        </a:rPr>
                        <a:t> median ratio</a:t>
                      </a:r>
                    </a:p>
                  </a:txBody>
                  <a:tcPr marL="7536" marR="7536" marT="7536"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Median diff</a:t>
                      </a:r>
                    </a:p>
                  </a:txBody>
                  <a:tcPr marL="7536" marR="7536" marT="7536"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Mean diff</a:t>
                      </a:r>
                    </a:p>
                  </a:txBody>
                  <a:tcPr marL="7536" marR="7536" marT="7536"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P value</a:t>
                      </a:r>
                    </a:p>
                  </a:txBody>
                  <a:tcPr marL="7536" marR="7536" marT="7536"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7536" marR="7536" marT="7536"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178213"/>
                  </a:ext>
                </a:extLst>
              </a:tr>
              <a:tr h="120879">
                <a:tc rowSpan="4">
                  <a:txBody>
                    <a:bodyPr/>
                    <a:lstStyle/>
                    <a:p>
                      <a:pPr algn="ctr"/>
                      <a:r>
                        <a:rPr lang="en-US" sz="1600" dirty="0">
                          <a:latin typeface="+mn-lt"/>
                        </a:rPr>
                        <a:t>Ear</a:t>
                      </a:r>
                    </a:p>
                  </a:txBody>
                  <a:tcPr anchor="ctr">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sz="1100" b="0" i="1" u="none" strike="noStrike" dirty="0">
                          <a:solidFill>
                            <a:srgbClr val="000000"/>
                          </a:solidFill>
                          <a:effectLst/>
                          <a:latin typeface="Calibri" panose="020F0502020204030204" pitchFamily="34" charset="0"/>
                        </a:rPr>
                        <a:t>Actinobacteria</a:t>
                      </a:r>
                    </a:p>
                  </a:txBody>
                  <a:tcPr marL="7536" marR="7536" marT="7536"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Type 1 Diabetes</a:t>
                      </a:r>
                    </a:p>
                  </a:txBody>
                  <a:tcPr marL="7536" marR="7536" marT="7536"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Control</a:t>
                      </a:r>
                    </a:p>
                  </a:txBody>
                  <a:tcPr marL="7536" marR="7536" marT="7536"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-2.533</a:t>
                      </a:r>
                    </a:p>
                  </a:txBody>
                  <a:tcPr marL="7536" marR="7536" marT="7536"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-0.052</a:t>
                      </a:r>
                    </a:p>
                  </a:txBody>
                  <a:tcPr marL="7536" marR="7536" marT="7536"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-0.079</a:t>
                      </a:r>
                    </a:p>
                  </a:txBody>
                  <a:tcPr marL="7536" marR="7536" marT="7536"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0.016</a:t>
                      </a:r>
                    </a:p>
                  </a:txBody>
                  <a:tcPr marL="7536" marR="7536" marT="7536"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7536" marR="7536" marT="7536" marB="0" anchor="ctr">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05464116"/>
                  </a:ext>
                </a:extLst>
              </a:tr>
              <a:tr h="236559">
                <a:tc vMerge="1">
                  <a:txBody>
                    <a:bodyPr/>
                    <a:lstStyle/>
                    <a:p>
                      <a:endParaRPr lang="en-US"/>
                    </a:p>
                  </a:txBody>
                  <a:tcPr/>
                </a:tc>
                <a:tc>
                  <a:txBody>
                    <a:bodyPr/>
                    <a:lstStyle/>
                    <a:p>
                      <a:pPr algn="r" fontAlgn="ctr"/>
                      <a:r>
                        <a:rPr lang="en-US" sz="1100" b="0" i="1" u="none" strike="noStrike" dirty="0" err="1">
                          <a:solidFill>
                            <a:srgbClr val="000000"/>
                          </a:solidFill>
                          <a:effectLst/>
                          <a:latin typeface="Calibri" panose="020F0502020204030204" pitchFamily="34" charset="0"/>
                        </a:rPr>
                        <a:t>Micrococcaceae</a:t>
                      </a:r>
                      <a:endParaRPr lang="en-US" sz="1100" b="0" i="1" u="none" strike="noStrike" dirty="0">
                        <a:solidFill>
                          <a:srgbClr val="000000"/>
                        </a:solidFill>
                        <a:effectLst/>
                        <a:latin typeface="Calibri" panose="020F0502020204030204" pitchFamily="34" charset="0"/>
                      </a:endParaRPr>
                    </a:p>
                  </a:txBody>
                  <a:tcPr marL="7536" marR="7536" marT="7536"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Type 1 Diabetes</a:t>
                      </a:r>
                    </a:p>
                  </a:txBody>
                  <a:tcPr marL="7536" marR="7536" marT="753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Control</a:t>
                      </a:r>
                    </a:p>
                  </a:txBody>
                  <a:tcPr marL="7536" marR="7536" marT="7536"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-3.497</a:t>
                      </a:r>
                    </a:p>
                  </a:txBody>
                  <a:tcPr marL="7536" marR="7536" marT="753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-0.014</a:t>
                      </a:r>
                    </a:p>
                  </a:txBody>
                  <a:tcPr marL="7536" marR="7536" marT="753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-0.080</a:t>
                      </a:r>
                    </a:p>
                  </a:txBody>
                  <a:tcPr marL="7536" marR="7536" marT="7536"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0.003</a:t>
                      </a:r>
                    </a:p>
                  </a:txBody>
                  <a:tcPr marL="7536" marR="7536" marT="7536"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a:t>
                      </a:r>
                    </a:p>
                    <a:p>
                      <a:pPr algn="ctr" fontAlgn="ctr"/>
                      <a:endParaRPr lang="en-US" sz="1100" b="0" i="0" u="none" strike="noStrike" dirty="0">
                        <a:solidFill>
                          <a:srgbClr val="000000"/>
                        </a:solidFill>
                        <a:effectLst/>
                        <a:latin typeface="Calibri" panose="020F0502020204030204" pitchFamily="34" charset="0"/>
                      </a:endParaRPr>
                    </a:p>
                  </a:txBody>
                  <a:tcPr marL="7536" marR="7536" marT="7536" marB="0" anchor="ctr">
                    <a:lnL>
                      <a:noFill/>
                    </a:lnL>
                    <a:lnR>
                      <a:noFill/>
                    </a:lnR>
                    <a:lnT>
                      <a:noFill/>
                    </a:lnT>
                    <a:lnB>
                      <a:noFill/>
                    </a:lnB>
                  </a:tcPr>
                </a:tc>
                <a:extLst>
                  <a:ext uri="{0D108BD9-81ED-4DB2-BD59-A6C34878D82A}">
                    <a16:rowId xmlns:a16="http://schemas.microsoft.com/office/drawing/2014/main" val="551822899"/>
                  </a:ext>
                </a:extLst>
              </a:tr>
              <a:tr h="120879">
                <a:tc vMerge="1">
                  <a:txBody>
                    <a:bodyPr/>
                    <a:lstStyle/>
                    <a:p>
                      <a:endParaRPr lang="en-US"/>
                    </a:p>
                  </a:txBody>
                  <a:tcPr/>
                </a:tc>
                <a:tc>
                  <a:txBody>
                    <a:bodyPr/>
                    <a:lstStyle/>
                    <a:p>
                      <a:pPr algn="r" fontAlgn="ctr"/>
                      <a:r>
                        <a:rPr lang="en-US" sz="1100" b="0" i="1" u="none" strike="noStrike" dirty="0" err="1">
                          <a:solidFill>
                            <a:srgbClr val="000000"/>
                          </a:solidFill>
                          <a:effectLst/>
                          <a:latin typeface="Calibri" panose="020F0502020204030204" pitchFamily="34" charset="0"/>
                        </a:rPr>
                        <a:t>Micrococcales</a:t>
                      </a:r>
                      <a:endParaRPr lang="en-US" sz="1100" b="0" i="1" u="none" strike="noStrike" dirty="0">
                        <a:solidFill>
                          <a:srgbClr val="000000"/>
                        </a:solidFill>
                        <a:effectLst/>
                        <a:latin typeface="Calibri" panose="020F0502020204030204" pitchFamily="34" charset="0"/>
                      </a:endParaRPr>
                    </a:p>
                  </a:txBody>
                  <a:tcPr marL="7536" marR="7536" marT="7536"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Type 1 Diabetes</a:t>
                      </a:r>
                    </a:p>
                  </a:txBody>
                  <a:tcPr marL="7536" marR="7536" marT="753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Control</a:t>
                      </a:r>
                    </a:p>
                  </a:txBody>
                  <a:tcPr marL="7536" marR="7536" marT="753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-3.229</a:t>
                      </a:r>
                    </a:p>
                  </a:txBody>
                  <a:tcPr marL="7536" marR="7536" marT="753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-0.015</a:t>
                      </a:r>
                    </a:p>
                  </a:txBody>
                  <a:tcPr marL="7536" marR="7536" marT="753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-0.075</a:t>
                      </a:r>
                    </a:p>
                  </a:txBody>
                  <a:tcPr marL="7536" marR="7536" marT="7536"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0.006</a:t>
                      </a:r>
                    </a:p>
                  </a:txBody>
                  <a:tcPr marL="7536" marR="7536" marT="7536"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7536" marR="7536" marT="7536" marB="0" anchor="ctr">
                    <a:lnL>
                      <a:noFill/>
                    </a:lnL>
                    <a:lnR>
                      <a:noFill/>
                    </a:lnR>
                    <a:lnT>
                      <a:noFill/>
                    </a:lnT>
                    <a:lnB>
                      <a:noFill/>
                    </a:lnB>
                  </a:tcPr>
                </a:tc>
                <a:extLst>
                  <a:ext uri="{0D108BD9-81ED-4DB2-BD59-A6C34878D82A}">
                    <a16:rowId xmlns:a16="http://schemas.microsoft.com/office/drawing/2014/main" val="2367813034"/>
                  </a:ext>
                </a:extLst>
              </a:tr>
              <a:tr h="120879">
                <a:tc vMerge="1">
                  <a:txBody>
                    <a:bodyPr/>
                    <a:lstStyle/>
                    <a:p>
                      <a:endParaRPr lang="en-US"/>
                    </a:p>
                  </a:txBody>
                  <a:tcPr/>
                </a:tc>
                <a:tc>
                  <a:txBody>
                    <a:bodyPr/>
                    <a:lstStyle/>
                    <a:p>
                      <a:pPr algn="r" fontAlgn="ctr"/>
                      <a:r>
                        <a:rPr lang="en-US" sz="1100" b="0" i="1" u="none" strike="noStrike" dirty="0">
                          <a:solidFill>
                            <a:srgbClr val="000000"/>
                          </a:solidFill>
                          <a:effectLst/>
                          <a:latin typeface="Calibri" panose="020F0502020204030204" pitchFamily="34" charset="0"/>
                        </a:rPr>
                        <a:t>Micrococcus</a:t>
                      </a:r>
                    </a:p>
                  </a:txBody>
                  <a:tcPr marL="7536" marR="7536" marT="7536"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Type 1 Diabetes</a:t>
                      </a:r>
                    </a:p>
                  </a:txBody>
                  <a:tcPr marL="7536" marR="7536" marT="7536"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Control</a:t>
                      </a:r>
                    </a:p>
                  </a:txBody>
                  <a:tcPr marL="7536" marR="7536" marT="7536"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-1.835</a:t>
                      </a:r>
                    </a:p>
                  </a:txBody>
                  <a:tcPr marL="7536" marR="7536" marT="7536"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-0.001</a:t>
                      </a:r>
                    </a:p>
                  </a:txBody>
                  <a:tcPr marL="7536" marR="7536" marT="7536"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-0.030</a:t>
                      </a:r>
                    </a:p>
                  </a:txBody>
                  <a:tcPr marL="7536" marR="7536" marT="7536"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0.041</a:t>
                      </a:r>
                    </a:p>
                  </a:txBody>
                  <a:tcPr marL="7536" marR="7536" marT="7536"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a:t>
                      </a:r>
                    </a:p>
                  </a:txBody>
                  <a:tcPr marL="7536" marR="7536" marT="7536"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139901"/>
                  </a:ext>
                </a:extLst>
              </a:tr>
              <a:tr h="120879">
                <a:tc rowSpan="2">
                  <a:txBody>
                    <a:bodyPr/>
                    <a:lstStyle/>
                    <a:p>
                      <a:pPr algn="ctr" fontAlgn="ctr"/>
                      <a:r>
                        <a:rPr lang="en-US" sz="1600" b="0" i="0" u="none" strike="noStrike" dirty="0">
                          <a:solidFill>
                            <a:srgbClr val="000000"/>
                          </a:solidFill>
                          <a:effectLst/>
                          <a:latin typeface="+mn-lt"/>
                        </a:rPr>
                        <a:t>Stool</a:t>
                      </a:r>
                    </a:p>
                  </a:txBody>
                  <a:tcPr marL="7536" marR="7536" marT="7536"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sz="1100" b="0" i="1" u="none" strike="noStrike" dirty="0">
                          <a:solidFill>
                            <a:srgbClr val="000000"/>
                          </a:solidFill>
                          <a:effectLst/>
                          <a:latin typeface="Calibri" panose="020F0502020204030204" pitchFamily="34" charset="0"/>
                        </a:rPr>
                        <a:t>Actinobacteria</a:t>
                      </a:r>
                    </a:p>
                  </a:txBody>
                  <a:tcPr marL="7536" marR="7536" marT="7536"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Type 1 Diabetes</a:t>
                      </a:r>
                    </a:p>
                  </a:txBody>
                  <a:tcPr marL="7536" marR="7536" marT="7536"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Control</a:t>
                      </a:r>
                    </a:p>
                  </a:txBody>
                  <a:tcPr marL="7536" marR="7536" marT="7536"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-2.659</a:t>
                      </a:r>
                    </a:p>
                  </a:txBody>
                  <a:tcPr marL="7536" marR="7536" marT="7536"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-0.003</a:t>
                      </a:r>
                    </a:p>
                  </a:txBody>
                  <a:tcPr marL="7536" marR="7536" marT="7536"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-0.014</a:t>
                      </a:r>
                    </a:p>
                  </a:txBody>
                  <a:tcPr marL="7536" marR="7536" marT="7536"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US" sz="1100" b="0" i="0" u="none" strike="noStrike">
                          <a:solidFill>
                            <a:srgbClr val="000000"/>
                          </a:solidFill>
                          <a:effectLst/>
                          <a:latin typeface="Calibri" panose="020F0502020204030204" pitchFamily="34" charset="0"/>
                        </a:rPr>
                        <a:t>0.034</a:t>
                      </a:r>
                    </a:p>
                  </a:txBody>
                  <a:tcPr marL="7536" marR="7536" marT="7536"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7536" marR="7536" marT="7536" marB="0" anchor="ctr">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52150407"/>
                  </a:ext>
                </a:extLst>
              </a:tr>
              <a:tr h="120879">
                <a:tc vMerge="1">
                  <a:txBody>
                    <a:bodyPr/>
                    <a:lstStyle/>
                    <a:p>
                      <a:endParaRPr lang="en-US"/>
                    </a:p>
                  </a:txBody>
                  <a:tcPr>
                    <a:lnT w="12700" cmpd="sng">
                      <a:noFill/>
                      <a:prstDash val="solid"/>
                    </a:lnT>
                  </a:tcPr>
                </a:tc>
                <a:tc>
                  <a:txBody>
                    <a:bodyPr/>
                    <a:lstStyle/>
                    <a:p>
                      <a:pPr algn="r" fontAlgn="ctr"/>
                      <a:r>
                        <a:rPr lang="en-US" sz="1100" b="0" i="1" u="none" strike="noStrike" dirty="0">
                          <a:solidFill>
                            <a:srgbClr val="000000"/>
                          </a:solidFill>
                          <a:effectLst/>
                          <a:latin typeface="Calibri" panose="020F0502020204030204" pitchFamily="34" charset="0"/>
                        </a:rPr>
                        <a:t>Escherichia/Shigella</a:t>
                      </a:r>
                    </a:p>
                  </a:txBody>
                  <a:tcPr marL="7536" marR="7536" marT="7536"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Type 1 Diabetes</a:t>
                      </a:r>
                    </a:p>
                  </a:txBody>
                  <a:tcPr marL="7536" marR="7536" marT="753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Control</a:t>
                      </a:r>
                    </a:p>
                  </a:txBody>
                  <a:tcPr marL="7536" marR="7536" marT="7536"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-1.596</a:t>
                      </a:r>
                    </a:p>
                  </a:txBody>
                  <a:tcPr marL="7536" marR="7536" marT="7536"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0.000</a:t>
                      </a:r>
                    </a:p>
                  </a:txBody>
                  <a:tcPr marL="7536" marR="7536" marT="7536" marB="0" anchor="ctr">
                    <a:lnL>
                      <a:noFill/>
                    </a:lnL>
                    <a:lnR>
                      <a:noFill/>
                    </a:lnR>
                    <a:lnT>
                      <a:noFill/>
                    </a:lnT>
                    <a:lnB>
                      <a:noFill/>
                    </a:lnB>
                  </a:tcPr>
                </a:tc>
                <a:tc>
                  <a:txBody>
                    <a:bodyPr/>
                    <a:lstStyle/>
                    <a:p>
                      <a:pPr algn="ctr" fontAlgn="ctr"/>
                      <a:r>
                        <a:rPr lang="en-US" sz="1100" b="0" i="0" u="none" strike="noStrike">
                          <a:solidFill>
                            <a:srgbClr val="000000"/>
                          </a:solidFill>
                          <a:effectLst/>
                          <a:latin typeface="Calibri" panose="020F0502020204030204" pitchFamily="34" charset="0"/>
                        </a:rPr>
                        <a:t>-0.057</a:t>
                      </a:r>
                    </a:p>
                  </a:txBody>
                  <a:tcPr marL="7536" marR="7536" marT="7536"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0.009</a:t>
                      </a:r>
                    </a:p>
                  </a:txBody>
                  <a:tcPr marL="7536" marR="7536" marT="7536"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7536" marR="7536" marT="7536" marB="0" anchor="ctr">
                    <a:lnL>
                      <a:noFill/>
                    </a:lnL>
                    <a:lnR>
                      <a:noFill/>
                    </a:lnR>
                    <a:lnT>
                      <a:noFill/>
                    </a:lnT>
                    <a:lnB>
                      <a:noFill/>
                    </a:lnB>
                  </a:tcPr>
                </a:tc>
                <a:extLst>
                  <a:ext uri="{0D108BD9-81ED-4DB2-BD59-A6C34878D82A}">
                    <a16:rowId xmlns:a16="http://schemas.microsoft.com/office/drawing/2014/main" val="1529980864"/>
                  </a:ext>
                </a:extLst>
              </a:tr>
            </a:tbl>
          </a:graphicData>
        </a:graphic>
      </p:graphicFrame>
    </p:spTree>
    <p:extLst>
      <p:ext uri="{BB962C8B-B14F-4D97-AF65-F5344CB8AC3E}">
        <p14:creationId xmlns:p14="http://schemas.microsoft.com/office/powerpoint/2010/main" val="1854011711"/>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6366</TotalTime>
  <Words>7300</Words>
  <Application>Microsoft Office PowerPoint</Application>
  <PresentationFormat>Widescreen</PresentationFormat>
  <Paragraphs>1671</Paragraphs>
  <Slides>40</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Arial Rounded MT Bold</vt:lpstr>
      <vt:lpstr>Calibri</vt:lpstr>
      <vt:lpstr>Calibri Light</vt:lpstr>
      <vt:lpstr>Times New Roman</vt:lpstr>
      <vt:lpstr>Motyw pakietu Office</vt:lpstr>
      <vt:lpstr>Effect of type I diabetes on the maternal microbiome and its neonatal transmission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Supplemental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Here are a couple optional balloon plots that I created as optional replacements for the existing taxa plots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 1 Diabetes</dc:title>
  <dc:creator>gamar</dc:creator>
  <cp:lastModifiedBy>Jochum, Michael D.</cp:lastModifiedBy>
  <cp:revision>439</cp:revision>
  <dcterms:created xsi:type="dcterms:W3CDTF">2020-04-02T21:31:07Z</dcterms:created>
  <dcterms:modified xsi:type="dcterms:W3CDTF">2023-01-12T05:57:40Z</dcterms:modified>
</cp:coreProperties>
</file>